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3" r:id="rId2"/>
    <p:sldId id="261" r:id="rId3"/>
    <p:sldId id="262" r:id="rId4"/>
    <p:sldId id="285" r:id="rId5"/>
    <p:sldId id="270" r:id="rId6"/>
    <p:sldId id="284" r:id="rId7"/>
    <p:sldId id="274" r:id="rId8"/>
    <p:sldId id="275" r:id="rId9"/>
    <p:sldId id="281" r:id="rId10"/>
    <p:sldId id="282" r:id="rId11"/>
    <p:sldId id="295" r:id="rId12"/>
    <p:sldId id="290" r:id="rId13"/>
    <p:sldId id="291" r:id="rId14"/>
    <p:sldId id="292" r:id="rId15"/>
    <p:sldId id="293" r:id="rId16"/>
    <p:sldId id="294" r:id="rId17"/>
    <p:sldId id="25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86462" autoAdjust="0"/>
  </p:normalViewPr>
  <p:slideViewPr>
    <p:cSldViewPr snapToGrid="0">
      <p:cViewPr varScale="1">
        <p:scale>
          <a:sx n="100" d="100"/>
          <a:sy n="100" d="100"/>
        </p:scale>
        <p:origin x="133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259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5F02F-229F-4EEB-B158-1C1EA66458F2}" type="datetimeFigureOut">
              <a:rPr lang="en-US" smtClean="0"/>
              <a:t>11/13/2017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880EA-3560-446E-9766-D11525B62D65}" type="slidenum">
              <a:rPr lang="en-US" smtClean="0"/>
              <a:t>‹#›</a:t>
            </a:fld>
            <a:endParaRPr lang="en-US"/>
          </a:p>
        </p:txBody>
      </p:sp>
    </p:spTree>
    <p:extLst>
      <p:ext uri="{BB962C8B-B14F-4D97-AF65-F5344CB8AC3E}">
        <p14:creationId xmlns:p14="http://schemas.microsoft.com/office/powerpoint/2010/main" val="75943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log.ucsusa.org/guest-commentary/chicago-coal-plant-closur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oundcloud.com/gotscience/episode-18-as-coal-declines-helping-communities-ris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log.ucsusa.org/jeremy-richardson/roxboro-coal-pla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blog.ucsusa.org/guest-commentary/west-virginia-coal-plan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soundcloud.com/gotscience/episode-18-as-coal-declines-helping-communities-ris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Landing Page: www.ucsusa.org/coaltransition</a:t>
            </a:r>
          </a:p>
          <a:p>
            <a:endParaRPr lang="en-US" dirty="0"/>
          </a:p>
        </p:txBody>
      </p:sp>
      <p:sp>
        <p:nvSpPr>
          <p:cNvPr id="4" name="Slide Number Placeholder 3"/>
          <p:cNvSpPr>
            <a:spLocks noGrp="1"/>
          </p:cNvSpPr>
          <p:nvPr>
            <p:ph type="sldNum" sz="quarter" idx="10"/>
          </p:nvPr>
        </p:nvSpPr>
        <p:spPr/>
        <p:txBody>
          <a:bodyPr/>
          <a:lstStyle/>
          <a:p>
            <a:fld id="{758880EA-3560-446E-9766-D11525B62D65}" type="slidenum">
              <a:rPr lang="en-US" smtClean="0"/>
              <a:t>1</a:t>
            </a:fld>
            <a:endParaRPr lang="en-US"/>
          </a:p>
        </p:txBody>
      </p:sp>
    </p:spTree>
    <p:extLst>
      <p:ext uri="{BB962C8B-B14F-4D97-AF65-F5344CB8AC3E}">
        <p14:creationId xmlns:p14="http://schemas.microsoft.com/office/powerpoint/2010/main" val="261799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Map: </a:t>
            </a:r>
          </a:p>
          <a:p>
            <a:r>
              <a:rPr lang="en-US" dirty="0"/>
              <a:t>http://www.ucsusa.org/clean-energy/coal-and-other-fossil-fuels/coal-communities#.WgniCIhOkps</a:t>
            </a:r>
          </a:p>
        </p:txBody>
      </p:sp>
      <p:sp>
        <p:nvSpPr>
          <p:cNvPr id="4" name="Slide Number Placeholder 3"/>
          <p:cNvSpPr>
            <a:spLocks noGrp="1"/>
          </p:cNvSpPr>
          <p:nvPr>
            <p:ph type="sldNum" sz="quarter" idx="10"/>
          </p:nvPr>
        </p:nvSpPr>
        <p:spPr/>
        <p:txBody>
          <a:bodyPr/>
          <a:lstStyle/>
          <a:p>
            <a:fld id="{59802B7C-D0B5-4C1D-86EF-35ED1327F2FA}" type="slidenum">
              <a:rPr lang="en-US" smtClean="0"/>
              <a:t>11</a:t>
            </a:fld>
            <a:endParaRPr lang="en-US"/>
          </a:p>
        </p:txBody>
      </p:sp>
    </p:spTree>
    <p:extLst>
      <p:ext uri="{BB962C8B-B14F-4D97-AF65-F5344CB8AC3E}">
        <p14:creationId xmlns:p14="http://schemas.microsoft.com/office/powerpoint/2010/main" val="234269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http://blog.ucsusa.org/jeremy-richardson/lansing-coal-plant-closure</a:t>
            </a:r>
          </a:p>
        </p:txBody>
      </p:sp>
      <p:sp>
        <p:nvSpPr>
          <p:cNvPr id="4" name="Slide Number Placeholder 3"/>
          <p:cNvSpPr>
            <a:spLocks noGrp="1"/>
          </p:cNvSpPr>
          <p:nvPr>
            <p:ph type="sldNum" sz="quarter" idx="10"/>
          </p:nvPr>
        </p:nvSpPr>
        <p:spPr/>
        <p:txBody>
          <a:bodyPr/>
          <a:lstStyle/>
          <a:p>
            <a:fld id="{7FF9E433-E14F-D54F-8AD2-B6F194B228B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52552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hlinkClick r:id="rId3"/>
              </a:rPr>
              <a:t>http://blog.ucsusa.org/guest-commentary/chicago-coal-plant-closure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hlinkClick r:id="rId4"/>
              </a:rPr>
              <a:t>Antonio’s colleague Kim Wasserman was featured on the </a:t>
            </a:r>
            <a:r>
              <a:rPr lang="en-US" sz="1200" i="1" dirty="0">
                <a:solidFill>
                  <a:prstClr val="white"/>
                </a:solidFill>
                <a:hlinkClick r:id="rId4"/>
              </a:rPr>
              <a:t>Got Science? </a:t>
            </a:r>
            <a:r>
              <a:rPr lang="en-US" sz="1200" dirty="0">
                <a:solidFill>
                  <a:prstClr val="white"/>
                </a:solidFill>
                <a:hlinkClick r:id="rId4"/>
              </a:rPr>
              <a:t>podcast</a:t>
            </a:r>
            <a:endParaRPr lang="en-US" sz="1200" dirty="0">
              <a:solidFill>
                <a:prstClr val="white"/>
              </a:solidFill>
            </a:endParaRPr>
          </a:p>
          <a:p>
            <a:endParaRPr lang="en-US" dirty="0"/>
          </a:p>
        </p:txBody>
      </p:sp>
      <p:sp>
        <p:nvSpPr>
          <p:cNvPr id="4" name="Slide Number Placeholder 3"/>
          <p:cNvSpPr>
            <a:spLocks noGrp="1"/>
          </p:cNvSpPr>
          <p:nvPr>
            <p:ph type="sldNum" sz="quarter" idx="10"/>
          </p:nvPr>
        </p:nvSpPr>
        <p:spPr/>
        <p:txBody>
          <a:bodyPr/>
          <a:lstStyle/>
          <a:p>
            <a:fld id="{7FF9E433-E14F-D54F-8AD2-B6F194B228B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3573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hlinkClick r:id="rId3"/>
              </a:rPr>
              <a:t>http://blog.ucsusa.org/jeremy-richardson/roxboro-coal-plant</a:t>
            </a:r>
            <a:endParaRPr lang="en-US" dirty="0"/>
          </a:p>
        </p:txBody>
      </p:sp>
      <p:sp>
        <p:nvSpPr>
          <p:cNvPr id="4" name="Slide Number Placeholder 3"/>
          <p:cNvSpPr>
            <a:spLocks noGrp="1"/>
          </p:cNvSpPr>
          <p:nvPr>
            <p:ph type="sldNum" sz="quarter" idx="10"/>
          </p:nvPr>
        </p:nvSpPr>
        <p:spPr/>
        <p:txBody>
          <a:bodyPr/>
          <a:lstStyle/>
          <a:p>
            <a:fld id="{7FF9E433-E14F-D54F-8AD2-B6F194B228B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824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hlinkClick r:id="rId3"/>
              </a:rPr>
              <a:t>http://blog.ucsusa.org/guest-commentary</a:t>
            </a:r>
            <a:r>
              <a:rPr lang="en-US">
                <a:hlinkClick r:id="rId3"/>
              </a:rPr>
              <a:t>/west-virginia-coal-plant</a:t>
            </a:r>
            <a:endParaRPr lang="en-US"/>
          </a:p>
          <a:p>
            <a:endParaRPr lang="en-US" dirty="0"/>
          </a:p>
          <a:p>
            <a:r>
              <a:rPr lang="en-US" dirty="0">
                <a:solidFill>
                  <a:prstClr val="black">
                    <a:lumMod val="75000"/>
                    <a:lumOff val="25000"/>
                  </a:prstClr>
                </a:solidFill>
                <a:hlinkClick r:id="rId4"/>
              </a:rPr>
              <a:t>Brandon was featured on the </a:t>
            </a:r>
            <a:r>
              <a:rPr lang="en-US" i="1" dirty="0">
                <a:solidFill>
                  <a:prstClr val="black">
                    <a:lumMod val="75000"/>
                    <a:lumOff val="25000"/>
                  </a:prstClr>
                </a:solidFill>
                <a:hlinkClick r:id="rId4"/>
              </a:rPr>
              <a:t>Got Science? </a:t>
            </a:r>
            <a:r>
              <a:rPr lang="en-US" dirty="0">
                <a:solidFill>
                  <a:prstClr val="black">
                    <a:lumMod val="75000"/>
                    <a:lumOff val="25000"/>
                  </a:prstClr>
                </a:solidFill>
                <a:hlinkClick r:id="rId4"/>
              </a:rPr>
              <a:t>podcast</a:t>
            </a:r>
            <a:endParaRPr lang="en-US" dirty="0"/>
          </a:p>
        </p:txBody>
      </p:sp>
      <p:sp>
        <p:nvSpPr>
          <p:cNvPr id="4" name="Slide Number Placeholder 3"/>
          <p:cNvSpPr>
            <a:spLocks noGrp="1"/>
          </p:cNvSpPr>
          <p:nvPr>
            <p:ph type="sldNum" sz="quarter" idx="10"/>
          </p:nvPr>
        </p:nvSpPr>
        <p:spPr/>
        <p:txBody>
          <a:bodyPr/>
          <a:lstStyle/>
          <a:p>
            <a:fld id="{7FF9E433-E14F-D54F-8AD2-B6F194B228B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8924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880EA-3560-446E-9766-D11525B62D65}" type="slidenum">
              <a:rPr lang="en-US" smtClean="0"/>
              <a:t>17</a:t>
            </a:fld>
            <a:endParaRPr lang="en-US"/>
          </a:p>
        </p:txBody>
      </p:sp>
    </p:spTree>
    <p:extLst>
      <p:ext uri="{BB962C8B-B14F-4D97-AF65-F5344CB8AC3E}">
        <p14:creationId xmlns:p14="http://schemas.microsoft.com/office/powerpoint/2010/main" val="298203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Methodology in Brief:</a:t>
            </a:r>
          </a:p>
          <a:p>
            <a:r>
              <a:rPr lang="en-US" dirty="0"/>
              <a:t>Part 1: We constructed a list of all coal units operating in 2008, and identified which ones had retired or converted to other fuels by 2016.</a:t>
            </a:r>
          </a:p>
          <a:p>
            <a:r>
              <a:rPr lang="en-US" dirty="0"/>
              <a:t>Part 2: We conducted an economic stress test on the remaining operating coal units in 2016. This is</a:t>
            </a:r>
            <a:r>
              <a:rPr lang="en-US" baseline="0" dirty="0"/>
              <a:t> a spreadsheet analysis, not a full-on modeling projection of what will happen to the electricity sector.</a:t>
            </a:r>
          </a:p>
          <a:p>
            <a:r>
              <a:rPr lang="en-US" dirty="0"/>
              <a:t>Part 3: We performed a demographic screening of the communities living nearby all the coal plants we identified. While this is not an environmental justice analysis, the results can be used by communities to plan for transition. Data available at http://www.ucsusa.org/sites/default/files/attach/2017/09/dwindling-role-coal-data.xlsx .</a:t>
            </a:r>
          </a:p>
        </p:txBody>
      </p:sp>
      <p:sp>
        <p:nvSpPr>
          <p:cNvPr id="4" name="Slide Number Placeholder 3"/>
          <p:cNvSpPr>
            <a:spLocks noGrp="1"/>
          </p:cNvSpPr>
          <p:nvPr>
            <p:ph type="sldNum" sz="quarter" idx="10"/>
          </p:nvPr>
        </p:nvSpPr>
        <p:spPr/>
        <p:txBody>
          <a:bodyPr/>
          <a:lstStyle/>
          <a:p>
            <a:fld id="{59802B7C-D0B5-4C1D-86EF-35ED1327F2FA}" type="slidenum">
              <a:rPr lang="en-US" smtClean="0"/>
              <a:t>2</a:t>
            </a:fld>
            <a:endParaRPr lang="en-US"/>
          </a:p>
        </p:txBody>
      </p:sp>
    </p:spTree>
    <p:extLst>
      <p:ext uri="{BB962C8B-B14F-4D97-AF65-F5344CB8AC3E}">
        <p14:creationId xmlns:p14="http://schemas.microsoft.com/office/powerpoint/2010/main" val="257568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1,256 coal generating units operating in 2008. These units represented 356.7 GW of generating capacity.</a:t>
            </a:r>
          </a:p>
        </p:txBody>
      </p:sp>
      <p:sp>
        <p:nvSpPr>
          <p:cNvPr id="4" name="Slide Number Placeholder 3"/>
          <p:cNvSpPr>
            <a:spLocks noGrp="1"/>
          </p:cNvSpPr>
          <p:nvPr>
            <p:ph type="sldNum" sz="quarter" idx="10"/>
          </p:nvPr>
        </p:nvSpPr>
        <p:spPr/>
        <p:txBody>
          <a:bodyPr/>
          <a:lstStyle/>
          <a:p>
            <a:fld id="{758880EA-3560-446E-9766-D11525B62D65}" type="slidenum">
              <a:rPr lang="en-US" smtClean="0"/>
              <a:t>4</a:t>
            </a:fld>
            <a:endParaRPr lang="en-US"/>
          </a:p>
        </p:txBody>
      </p:sp>
    </p:spTree>
    <p:extLst>
      <p:ext uri="{BB962C8B-B14F-4D97-AF65-F5344CB8AC3E}">
        <p14:creationId xmlns:p14="http://schemas.microsoft.com/office/powerpoint/2010/main" val="148842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2016, 452 units (59.3 GW) had retired, and 98 units (13.4 GW) had converted to another fuel, mostly natural gas, leaving 284.1 GW of coal capacity.</a:t>
            </a:r>
          </a:p>
        </p:txBody>
      </p:sp>
      <p:sp>
        <p:nvSpPr>
          <p:cNvPr id="4" name="Slide Number Placeholder 3"/>
          <p:cNvSpPr>
            <a:spLocks noGrp="1"/>
          </p:cNvSpPr>
          <p:nvPr>
            <p:ph type="sldNum" sz="quarter" idx="10"/>
          </p:nvPr>
        </p:nvSpPr>
        <p:spPr/>
        <p:txBody>
          <a:bodyPr/>
          <a:lstStyle/>
          <a:p>
            <a:fld id="{758880EA-3560-446E-9766-D11525B62D65}" type="slidenum">
              <a:rPr lang="en-US" smtClean="0"/>
              <a:t>5</a:t>
            </a:fld>
            <a:endParaRPr lang="en-US"/>
          </a:p>
        </p:txBody>
      </p:sp>
    </p:spTree>
    <p:extLst>
      <p:ext uri="{BB962C8B-B14F-4D97-AF65-F5344CB8AC3E}">
        <p14:creationId xmlns:p14="http://schemas.microsoft.com/office/powerpoint/2010/main" val="39656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out into the future, we identified 128 units (38.1 GW) that are already slated for retirement, in addition to 35 units (12.8 GW) that are slated for either retirement or conversion to another fuel (again, mostly natural gas). That represents 51 GW of coal generating capacity, or 18% of the capacity remaining in 2016.  </a:t>
            </a:r>
          </a:p>
          <a:p>
            <a:endParaRPr lang="en-US" dirty="0"/>
          </a:p>
          <a:p>
            <a:r>
              <a:rPr lang="en-US" dirty="0"/>
              <a:t>The green dots show the units that failed our economic stress test (which we’ll get to in a moment) indicating that these units are currently more expensive to run than an equivalent existing natural gas plant. (Note that 84 units, or 4.2 GW, were excluded from the stress test and are not shown here.)</a:t>
            </a:r>
          </a:p>
        </p:txBody>
      </p:sp>
      <p:sp>
        <p:nvSpPr>
          <p:cNvPr id="4" name="Slide Number Placeholder 3"/>
          <p:cNvSpPr>
            <a:spLocks noGrp="1"/>
          </p:cNvSpPr>
          <p:nvPr>
            <p:ph type="sldNum" sz="quarter" idx="10"/>
          </p:nvPr>
        </p:nvSpPr>
        <p:spPr/>
        <p:txBody>
          <a:bodyPr/>
          <a:lstStyle/>
          <a:p>
            <a:fld id="{758880EA-3560-446E-9766-D11525B62D65}" type="slidenum">
              <a:rPr lang="en-US" smtClean="0"/>
              <a:t>6</a:t>
            </a:fld>
            <a:endParaRPr lang="en-US"/>
          </a:p>
        </p:txBody>
      </p:sp>
    </p:spTree>
    <p:extLst>
      <p:ext uri="{BB962C8B-B14F-4D97-AF65-F5344CB8AC3E}">
        <p14:creationId xmlns:p14="http://schemas.microsoft.com/office/powerpoint/2010/main" val="283508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02B7C-D0B5-4C1D-86EF-35ED1327F2FA}" type="slidenum">
              <a:rPr lang="en-US" smtClean="0"/>
              <a:t>7</a:t>
            </a:fld>
            <a:endParaRPr lang="en-US"/>
          </a:p>
        </p:txBody>
      </p:sp>
    </p:spTree>
    <p:extLst>
      <p:ext uri="{BB962C8B-B14F-4D97-AF65-F5344CB8AC3E}">
        <p14:creationId xmlns:p14="http://schemas.microsoft.com/office/powerpoint/2010/main" val="242140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economic stress test is a spreadsheet analysis of the remaining coal fleet that was operational at the end of 2016. We calculated the O&amp;M costs for running each unit and compared to cleaner alternatives. (Important to note that this was not a model of the electricity system in terms of dispatch, etc.)</a:t>
            </a:r>
          </a:p>
          <a:p>
            <a:endParaRPr lang="en-US" dirty="0"/>
          </a:p>
          <a:p>
            <a:r>
              <a:rPr lang="en-US" dirty="0"/>
              <a:t>This shows the result comparing the cost of running each coal unit to an equivalent NGCC unit (meaning assumed to operate at the same capacity factor). Same comparison as shown in the forward-looking map earlier. It’s also worth noting that we did not consider the cost of adding any missing pollution control equipment.</a:t>
            </a:r>
          </a:p>
        </p:txBody>
      </p:sp>
      <p:sp>
        <p:nvSpPr>
          <p:cNvPr id="4" name="Slide Number Placeholder 3"/>
          <p:cNvSpPr>
            <a:spLocks noGrp="1"/>
          </p:cNvSpPr>
          <p:nvPr>
            <p:ph type="sldNum" sz="quarter" idx="10"/>
          </p:nvPr>
        </p:nvSpPr>
        <p:spPr/>
        <p:txBody>
          <a:bodyPr/>
          <a:lstStyle/>
          <a:p>
            <a:fld id="{758880EA-3560-446E-9766-D11525B62D65}" type="slidenum">
              <a:rPr lang="en-US" smtClean="0"/>
              <a:t>8</a:t>
            </a:fld>
            <a:endParaRPr lang="en-US"/>
          </a:p>
        </p:txBody>
      </p:sp>
    </p:spTree>
    <p:extLst>
      <p:ext uri="{BB962C8B-B14F-4D97-AF65-F5344CB8AC3E}">
        <p14:creationId xmlns:p14="http://schemas.microsoft.com/office/powerpoint/2010/main" val="424641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02B7C-D0B5-4C1D-86EF-35ED1327F2FA}" type="slidenum">
              <a:rPr lang="en-US" smtClean="0"/>
              <a:t>9</a:t>
            </a:fld>
            <a:endParaRPr lang="en-US"/>
          </a:p>
        </p:txBody>
      </p:sp>
    </p:spTree>
    <p:extLst>
      <p:ext uri="{BB962C8B-B14F-4D97-AF65-F5344CB8AC3E}">
        <p14:creationId xmlns:p14="http://schemas.microsoft.com/office/powerpoint/2010/main" val="14028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compared each coal unit to four different cleaner alternatives (existing and new NGCC and wind and solar with tax credits). We also did a few different sensitivities to show how our results might change given different assumptions—and a few of them are shown here. We considered a carbon price adder as a proxy for additional requirements on coal that may come down the line. Note how much more capacity is uneconomic even with a small carbon price.</a:t>
            </a:r>
          </a:p>
          <a:p>
            <a:endParaRPr lang="en-US" dirty="0"/>
          </a:p>
          <a:p>
            <a:r>
              <a:rPr lang="en-US" dirty="0"/>
              <a:t>See our technical appendix for more detail: http://www.ucsusa.org/sites/default/files/attach/2017/09/A-Dwindling-Role-for-Coal-technical-appendix.pdf</a:t>
            </a:r>
          </a:p>
          <a:p>
            <a:endParaRPr lang="en-US" dirty="0"/>
          </a:p>
        </p:txBody>
      </p:sp>
      <p:sp>
        <p:nvSpPr>
          <p:cNvPr id="4" name="Slide Number Placeholder 3"/>
          <p:cNvSpPr>
            <a:spLocks noGrp="1"/>
          </p:cNvSpPr>
          <p:nvPr>
            <p:ph type="sldNum" sz="quarter" idx="10"/>
          </p:nvPr>
        </p:nvSpPr>
        <p:spPr/>
        <p:txBody>
          <a:bodyPr/>
          <a:lstStyle/>
          <a:p>
            <a:fld id="{758880EA-3560-446E-9766-D11525B62D65}" type="slidenum">
              <a:rPr lang="en-US" smtClean="0"/>
              <a:t>10</a:t>
            </a:fld>
            <a:endParaRPr lang="en-US"/>
          </a:p>
        </p:txBody>
      </p:sp>
    </p:spTree>
    <p:extLst>
      <p:ext uri="{BB962C8B-B14F-4D97-AF65-F5344CB8AC3E}">
        <p14:creationId xmlns:p14="http://schemas.microsoft.com/office/powerpoint/2010/main" val="26883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45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16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7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logo-unstacked-no-tag-(white).gif"/>
          <p:cNvPicPr>
            <a:picLocks noChangeAspect="1"/>
          </p:cNvPicPr>
          <p:nvPr userDrawn="1"/>
        </p:nvPicPr>
        <p:blipFill>
          <a:blip r:embed="rId2"/>
          <a:stretch>
            <a:fillRect/>
          </a:stretch>
        </p:blipFill>
        <p:spPr>
          <a:xfrm>
            <a:off x="487680" y="5964936"/>
            <a:ext cx="2560320" cy="359664"/>
          </a:xfrm>
          <a:prstGeom prst="rect">
            <a:avLst/>
          </a:prstGeom>
        </p:spPr>
      </p:pic>
    </p:spTree>
    <p:extLst>
      <p:ext uri="{BB962C8B-B14F-4D97-AF65-F5344CB8AC3E}">
        <p14:creationId xmlns:p14="http://schemas.microsoft.com/office/powerpoint/2010/main" val="222413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01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85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07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43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67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11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03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88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41D22-3187-4631-9004-E80FC9F74123}" type="datetimeFigureOut">
              <a:rPr lang="en-US" smtClean="0">
                <a:solidFill>
                  <a:prstClr val="black">
                    <a:tint val="75000"/>
                  </a:prstClr>
                </a:solidFill>
              </a:rPr>
              <a:pPr/>
              <a:t>11/13/2017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289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Stock_000012530072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01141" y="1300044"/>
            <a:ext cx="7772400" cy="1938992"/>
          </a:xfrm>
          <a:prstGeom prst="rect">
            <a:avLst/>
          </a:prstGeom>
          <a:noFill/>
        </p:spPr>
        <p:txBody>
          <a:bodyPr wrap="square" rtlCol="0">
            <a:spAutoFit/>
          </a:bodyPr>
          <a:lstStyle/>
          <a:p>
            <a:pPr algn="ctr"/>
            <a:r>
              <a:rPr lang="en-US" sz="4800" dirty="0">
                <a:cs typeface="Arial" panose="020B0604020202020204" pitchFamily="34" charset="0"/>
              </a:rPr>
              <a:t>A Dwindling Role for Coal</a:t>
            </a:r>
            <a:r>
              <a:rPr lang="en-US" sz="3600" dirty="0">
                <a:cs typeface="Arial" panose="020B0604020202020204" pitchFamily="34" charset="0"/>
              </a:rPr>
              <a:t>:</a:t>
            </a:r>
          </a:p>
          <a:p>
            <a:pPr algn="ctr"/>
            <a:r>
              <a:rPr lang="en-US" sz="3600" i="1" dirty="0">
                <a:cs typeface="Arial" panose="020B0604020202020204" pitchFamily="34" charset="0"/>
              </a:rPr>
              <a:t>Tracking the Electricity Sector Transition and What It Means for the Nation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39" y="1300044"/>
            <a:ext cx="932285" cy="1933996"/>
          </a:xfrm>
          <a:prstGeom prst="rect">
            <a:avLst/>
          </a:prstGeom>
        </p:spPr>
      </p:pic>
      <p:pic>
        <p:nvPicPr>
          <p:cNvPr id="6" name="Picture 5" descr="logo-unstacked-no-tag-(white).gif">
            <a:extLst>
              <a:ext uri="{FF2B5EF4-FFF2-40B4-BE49-F238E27FC236}">
                <a16:creationId xmlns:a16="http://schemas.microsoft.com/office/drawing/2014/main" id="{DA4A2DA1-7665-4ED9-8466-0C1FDE9EB273}"/>
              </a:ext>
            </a:extLst>
          </p:cNvPr>
          <p:cNvPicPr>
            <a:picLocks noChangeAspect="1"/>
          </p:cNvPicPr>
          <p:nvPr/>
        </p:nvPicPr>
        <p:blipFill>
          <a:blip r:embed="rId5"/>
          <a:stretch>
            <a:fillRect/>
          </a:stretch>
        </p:blipFill>
        <p:spPr>
          <a:xfrm>
            <a:off x="6101080" y="5969000"/>
            <a:ext cx="2560320" cy="359664"/>
          </a:xfrm>
          <a:prstGeom prst="rect">
            <a:avLst/>
          </a:prstGeom>
        </p:spPr>
      </p:pic>
    </p:spTree>
    <p:extLst>
      <p:ext uri="{BB962C8B-B14F-4D97-AF65-F5344CB8AC3E}">
        <p14:creationId xmlns:p14="http://schemas.microsoft.com/office/powerpoint/2010/main" val="332136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Sensitivity Analysis</a:t>
            </a:r>
          </a:p>
        </p:txBody>
      </p:sp>
      <p:pic>
        <p:nvPicPr>
          <p:cNvPr id="3" name="Picture 2">
            <a:extLst>
              <a:ext uri="{FF2B5EF4-FFF2-40B4-BE49-F238E27FC236}">
                <a16:creationId xmlns:a16="http://schemas.microsoft.com/office/drawing/2014/main" id="{5E71A8A6-0C3F-4A79-8490-227F0565CD51}"/>
              </a:ext>
            </a:extLst>
          </p:cNvPr>
          <p:cNvPicPr>
            <a:picLocks noChangeAspect="1"/>
          </p:cNvPicPr>
          <p:nvPr/>
        </p:nvPicPr>
        <p:blipFill>
          <a:blip r:embed="rId3"/>
          <a:stretch>
            <a:fillRect/>
          </a:stretch>
        </p:blipFill>
        <p:spPr>
          <a:xfrm>
            <a:off x="382254" y="1143000"/>
            <a:ext cx="8379492" cy="5482753"/>
          </a:xfrm>
          <a:prstGeom prst="rect">
            <a:avLst/>
          </a:prstGeom>
        </p:spPr>
      </p:pic>
    </p:spTree>
    <p:extLst>
      <p:ext uri="{BB962C8B-B14F-4D97-AF65-F5344CB8AC3E}">
        <p14:creationId xmlns:p14="http://schemas.microsoft.com/office/powerpoint/2010/main" val="207453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E6D700E-DD3E-4667-A6FA-1748EC9EFBB3}" type="slidenum">
              <a:rPr lang="en-US" smtClean="0"/>
              <a:t>11</a:t>
            </a:fld>
            <a:endParaRPr lang="en-US" dirty="0"/>
          </a:p>
        </p:txBody>
      </p:sp>
      <p:sp>
        <p:nvSpPr>
          <p:cNvPr id="5" name="TextBox 4"/>
          <p:cNvSpPr txBox="1"/>
          <p:nvPr/>
        </p:nvSpPr>
        <p:spPr>
          <a:xfrm>
            <a:off x="1105893" y="2582615"/>
            <a:ext cx="7467600" cy="1692771"/>
          </a:xfrm>
          <a:prstGeom prst="rect">
            <a:avLst/>
          </a:prstGeom>
          <a:noFill/>
        </p:spPr>
        <p:txBody>
          <a:bodyPr wrap="square" rtlCol="0">
            <a:spAutoFit/>
          </a:bodyPr>
          <a:lstStyle/>
          <a:p>
            <a:r>
              <a:rPr lang="en-US" sz="4000" b="1" dirty="0">
                <a:solidFill>
                  <a:schemeClr val="bg1"/>
                </a:solidFill>
              </a:rPr>
              <a:t>Key Finding: </a:t>
            </a:r>
            <a:r>
              <a:rPr lang="en-US" sz="3200" dirty="0">
                <a:solidFill>
                  <a:schemeClr val="bg1"/>
                </a:solidFill>
              </a:rPr>
              <a:t>Four community snapshots highlight different aspects of how the transition away from coal</a:t>
            </a:r>
          </a:p>
        </p:txBody>
      </p:sp>
      <p:pic>
        <p:nvPicPr>
          <p:cNvPr id="2" name="Picture 1">
            <a:extLst>
              <a:ext uri="{FF2B5EF4-FFF2-40B4-BE49-F238E27FC236}">
                <a16:creationId xmlns:a16="http://schemas.microsoft.com/office/drawing/2014/main" id="{5342BDDA-C811-471C-B0F5-D75695DCD41A}"/>
              </a:ext>
            </a:extLst>
          </p:cNvPr>
          <p:cNvPicPr>
            <a:picLocks noChangeAspect="1"/>
          </p:cNvPicPr>
          <p:nvPr/>
        </p:nvPicPr>
        <p:blipFill>
          <a:blip r:embed="rId3"/>
          <a:stretch>
            <a:fillRect/>
          </a:stretch>
        </p:blipFill>
        <p:spPr>
          <a:xfrm>
            <a:off x="691329" y="2582615"/>
            <a:ext cx="414564" cy="1692771"/>
          </a:xfrm>
          <a:prstGeom prst="rect">
            <a:avLst/>
          </a:prstGeom>
        </p:spPr>
      </p:pic>
    </p:spTree>
    <p:extLst>
      <p:ext uri="{BB962C8B-B14F-4D97-AF65-F5344CB8AC3E}">
        <p14:creationId xmlns:p14="http://schemas.microsoft.com/office/powerpoint/2010/main" val="12793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2102" r="25871"/>
          <a:stretch/>
        </p:blipFill>
        <p:spPr>
          <a:xfrm>
            <a:off x="3240843" y="1649691"/>
            <a:ext cx="5636464" cy="4956411"/>
          </a:xfrm>
          <a:prstGeom prst="rect">
            <a:avLst/>
          </a:prstGeom>
        </p:spPr>
      </p:pic>
      <p:sp>
        <p:nvSpPr>
          <p:cNvPr id="18" name="TextBox 17"/>
          <p:cNvSpPr txBox="1"/>
          <p:nvPr/>
        </p:nvSpPr>
        <p:spPr>
          <a:xfrm>
            <a:off x="457200" y="1902610"/>
            <a:ext cx="2659708" cy="4139972"/>
          </a:xfrm>
          <a:prstGeom prst="rect">
            <a:avLst/>
          </a:prstGeom>
        </p:spPr>
        <p:txBody>
          <a:bodyPr vert="horz" lIns="68580" tIns="34290" rIns="68580" bIns="34290" rtlCol="0">
            <a:normAutofit/>
          </a:bodyPr>
          <a:lstStyle/>
          <a:p>
            <a:pPr>
              <a:lnSpc>
                <a:spcPct val="90000"/>
              </a:lnSpc>
              <a:spcBef>
                <a:spcPts val="750"/>
              </a:spcBef>
              <a:buClr>
                <a:srgbClr val="4F81BD"/>
              </a:buClr>
              <a:buSzPct val="80000"/>
            </a:pPr>
            <a:r>
              <a:rPr lang="en-US" i="1" dirty="0">
                <a:solidFill>
                  <a:prstClr val="white"/>
                </a:solidFill>
              </a:rPr>
              <a:t>“The site itself was not paying any property taxes before the redevelopment. It won’t generate taxes for a while because of the tax abatements, but a few more years down the road it will. There’s also a significant positive economic impact of having those 1,100 employees downtown.”</a:t>
            </a:r>
          </a:p>
          <a:p>
            <a:pPr>
              <a:lnSpc>
                <a:spcPct val="90000"/>
              </a:lnSpc>
              <a:spcBef>
                <a:spcPts val="750"/>
              </a:spcBef>
              <a:buClr>
                <a:srgbClr val="4F81BD"/>
              </a:buClr>
              <a:buSzPct val="80000"/>
            </a:pPr>
            <a:endParaRPr lang="en-US" sz="1350" dirty="0">
              <a:solidFill>
                <a:prstClr val="white"/>
              </a:solidFill>
            </a:endParaRPr>
          </a:p>
          <a:p>
            <a:pPr>
              <a:lnSpc>
                <a:spcPct val="90000"/>
              </a:lnSpc>
              <a:spcBef>
                <a:spcPts val="750"/>
              </a:spcBef>
              <a:buClr>
                <a:srgbClr val="4F81BD"/>
              </a:buClr>
              <a:buSzPct val="80000"/>
            </a:pPr>
            <a:r>
              <a:rPr lang="en-US" sz="1350" dirty="0">
                <a:solidFill>
                  <a:prstClr val="white"/>
                </a:solidFill>
              </a:rPr>
              <a:t>- Karl Dorshimer, director of business development with Lansing Economic Area Partnership (LEAP)</a:t>
            </a:r>
          </a:p>
        </p:txBody>
      </p:sp>
      <p:pic>
        <p:nvPicPr>
          <p:cNvPr id="17" name="Picture 16" descr="bracket_white_2.gif">
            <a:extLst>
              <a:ext uri="{FF2B5EF4-FFF2-40B4-BE49-F238E27FC236}">
                <a16:creationId xmlns:a16="http://schemas.microsoft.com/office/drawing/2014/main" id="{8B4FBC16-E28D-417D-96D6-D022D34A828D}"/>
              </a:ext>
            </a:extLst>
          </p:cNvPr>
          <p:cNvPicPr>
            <a:picLocks noChangeAspect="1"/>
          </p:cNvPicPr>
          <p:nvPr/>
        </p:nvPicPr>
        <p:blipFill>
          <a:blip r:embed="rId4"/>
          <a:stretch>
            <a:fillRect/>
          </a:stretch>
        </p:blipFill>
        <p:spPr>
          <a:xfrm>
            <a:off x="457200" y="441667"/>
            <a:ext cx="308610" cy="1084913"/>
          </a:xfrm>
          <a:prstGeom prst="rect">
            <a:avLst/>
          </a:prstGeom>
        </p:spPr>
      </p:pic>
      <p:sp>
        <p:nvSpPr>
          <p:cNvPr id="20" name="TextBox 19">
            <a:extLst>
              <a:ext uri="{FF2B5EF4-FFF2-40B4-BE49-F238E27FC236}">
                <a16:creationId xmlns:a16="http://schemas.microsoft.com/office/drawing/2014/main" id="{E2A9B3DE-1B53-480D-BE7E-90F0022F3047}"/>
              </a:ext>
            </a:extLst>
          </p:cNvPr>
          <p:cNvSpPr txBox="1"/>
          <p:nvPr/>
        </p:nvSpPr>
        <p:spPr>
          <a:xfrm>
            <a:off x="765810" y="318557"/>
            <a:ext cx="8405723" cy="1331134"/>
          </a:xfrm>
          <a:prstGeom prst="rect">
            <a:avLst/>
          </a:prstGeom>
          <a:solidFill>
            <a:schemeClr val="tx1">
              <a:alpha val="40000"/>
            </a:schemeClr>
          </a:solidFill>
        </p:spPr>
        <p:txBody>
          <a:bodyPr wrap="square" lIns="205740" tIns="137160" rIns="205740" bIns="205740" rtlCol="0" anchor="t" anchorCtr="0">
            <a:spAutoFit/>
          </a:bodyPr>
          <a:lstStyle/>
          <a:p>
            <a:r>
              <a:rPr lang="en-US" sz="3600" b="1" dirty="0">
                <a:solidFill>
                  <a:prstClr val="white"/>
                </a:solidFill>
                <a:cs typeface="Gotham Bold" pitchFamily="50" charset="0"/>
              </a:rPr>
              <a:t>Lansing, MI</a:t>
            </a:r>
          </a:p>
          <a:p>
            <a:r>
              <a:rPr lang="en-US" sz="2800" dirty="0">
                <a:solidFill>
                  <a:prstClr val="white"/>
                </a:solidFill>
              </a:rPr>
              <a:t>How A Coal Plant in Michigan Became an Insurance HQ</a:t>
            </a:r>
          </a:p>
        </p:txBody>
      </p:sp>
    </p:spTree>
    <p:extLst>
      <p:ext uri="{BB962C8B-B14F-4D97-AF65-F5344CB8AC3E}">
        <p14:creationId xmlns:p14="http://schemas.microsoft.com/office/powerpoint/2010/main" val="12545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2A4E6-0F70-43AB-8C04-B34A13B8019E}"/>
              </a:ext>
            </a:extLst>
          </p:cNvPr>
          <p:cNvPicPr>
            <a:picLocks noChangeAspect="1"/>
          </p:cNvPicPr>
          <p:nvPr/>
        </p:nvPicPr>
        <p:blipFill>
          <a:blip r:embed="rId3"/>
          <a:stretch>
            <a:fillRect/>
          </a:stretch>
        </p:blipFill>
        <p:spPr>
          <a:xfrm>
            <a:off x="3421930" y="2512299"/>
            <a:ext cx="5561701" cy="3980679"/>
          </a:xfrm>
          <a:prstGeom prst="rect">
            <a:avLst/>
          </a:prstGeom>
        </p:spPr>
      </p:pic>
      <p:sp>
        <p:nvSpPr>
          <p:cNvPr id="7" name="Title 6"/>
          <p:cNvSpPr>
            <a:spLocks noGrp="1"/>
          </p:cNvSpPr>
          <p:nvPr>
            <p:ph type="title"/>
          </p:nvPr>
        </p:nvSpPr>
        <p:spPr>
          <a:xfrm>
            <a:off x="1242874" y="4947571"/>
            <a:ext cx="8229600" cy="857250"/>
          </a:xfrm>
        </p:spPr>
        <p:txBody>
          <a:bodyPr vert="horz" lIns="68580" tIns="34290" rIns="68580" bIns="34290" rtlCol="0" anchor="t">
            <a:normAutofit/>
          </a:bodyPr>
          <a:lstStyle/>
          <a:p>
            <a:pPr algn="l">
              <a:lnSpc>
                <a:spcPct val="90000"/>
              </a:lnSpc>
            </a:pPr>
            <a:r>
              <a:rPr lang="en-US" sz="3000" dirty="0"/>
              <a:t>LANSING, MI</a:t>
            </a:r>
            <a:br>
              <a:rPr lang="en-US" sz="2100" dirty="0"/>
            </a:br>
            <a:endParaRPr lang="en-US" sz="2100" i="1" dirty="0"/>
          </a:p>
        </p:txBody>
      </p:sp>
      <p:sp>
        <p:nvSpPr>
          <p:cNvPr id="18" name="TextBox 17"/>
          <p:cNvSpPr txBox="1"/>
          <p:nvPr/>
        </p:nvSpPr>
        <p:spPr>
          <a:xfrm>
            <a:off x="566261" y="2220869"/>
            <a:ext cx="2855669" cy="4272109"/>
          </a:xfrm>
          <a:prstGeom prst="rect">
            <a:avLst/>
          </a:prstGeom>
        </p:spPr>
        <p:txBody>
          <a:bodyPr vert="horz" lIns="68580" tIns="34290" rIns="68580" bIns="34290" rtlCol="0">
            <a:noAutofit/>
          </a:bodyPr>
          <a:lstStyle/>
          <a:p>
            <a:pPr>
              <a:spcBef>
                <a:spcPts val="750"/>
              </a:spcBef>
              <a:buClr>
                <a:srgbClr val="4F81BD"/>
              </a:buClr>
              <a:buSzPct val="80000"/>
            </a:pPr>
            <a:r>
              <a:rPr lang="en-US" i="1" dirty="0">
                <a:solidFill>
                  <a:prstClr val="white"/>
                </a:solidFill>
              </a:rPr>
              <a:t>“Across the Midwest environmental justice communities are leading the fight to close coal plants, incinerators, and other polluting factories. Community-led redevelopment of the Crawford plant would not only profoundly benefit Little Village, but also stand as a powerful symbol of environmental justice.”</a:t>
            </a:r>
            <a:endParaRPr lang="en-US" dirty="0">
              <a:solidFill>
                <a:prstClr val="white"/>
              </a:solidFill>
            </a:endParaRPr>
          </a:p>
          <a:p>
            <a:pPr>
              <a:spcBef>
                <a:spcPts val="750"/>
              </a:spcBef>
              <a:buClr>
                <a:srgbClr val="4F81BD"/>
              </a:buClr>
              <a:buSzPct val="80000"/>
            </a:pPr>
            <a:r>
              <a:rPr lang="en-US" sz="1500" dirty="0">
                <a:solidFill>
                  <a:prstClr val="white"/>
                </a:solidFill>
              </a:rPr>
              <a:t>- Dr. Antonio Lopez, senior advisor at Little Village Environmental Justice Organization</a:t>
            </a:r>
          </a:p>
        </p:txBody>
      </p:sp>
      <p:pic>
        <p:nvPicPr>
          <p:cNvPr id="17" name="Picture 16" descr="bracket_white_2.gif">
            <a:extLst>
              <a:ext uri="{FF2B5EF4-FFF2-40B4-BE49-F238E27FC236}">
                <a16:creationId xmlns:a16="http://schemas.microsoft.com/office/drawing/2014/main" id="{8B4FBC16-E28D-417D-96D6-D022D34A828D}"/>
              </a:ext>
            </a:extLst>
          </p:cNvPr>
          <p:cNvPicPr>
            <a:picLocks noChangeAspect="1"/>
          </p:cNvPicPr>
          <p:nvPr/>
        </p:nvPicPr>
        <p:blipFill>
          <a:blip r:embed="rId4"/>
          <a:stretch>
            <a:fillRect/>
          </a:stretch>
        </p:blipFill>
        <p:spPr>
          <a:xfrm>
            <a:off x="566261" y="278938"/>
            <a:ext cx="308610" cy="1578142"/>
          </a:xfrm>
          <a:prstGeom prst="rect">
            <a:avLst/>
          </a:prstGeom>
        </p:spPr>
      </p:pic>
      <p:sp>
        <p:nvSpPr>
          <p:cNvPr id="20" name="TextBox 19">
            <a:extLst>
              <a:ext uri="{FF2B5EF4-FFF2-40B4-BE49-F238E27FC236}">
                <a16:creationId xmlns:a16="http://schemas.microsoft.com/office/drawing/2014/main" id="{E2A9B3DE-1B53-480D-BE7E-90F0022F3047}"/>
              </a:ext>
            </a:extLst>
          </p:cNvPr>
          <p:cNvSpPr txBox="1"/>
          <p:nvPr/>
        </p:nvSpPr>
        <p:spPr>
          <a:xfrm>
            <a:off x="874871" y="278938"/>
            <a:ext cx="7982900" cy="1762021"/>
          </a:xfrm>
          <a:prstGeom prst="rect">
            <a:avLst/>
          </a:prstGeom>
          <a:solidFill>
            <a:schemeClr val="tx1">
              <a:alpha val="40000"/>
            </a:schemeClr>
          </a:solidFill>
        </p:spPr>
        <p:txBody>
          <a:bodyPr wrap="square" lIns="205740" tIns="137160" rIns="205740" bIns="205740" rtlCol="0" anchor="t" anchorCtr="0">
            <a:spAutoFit/>
          </a:bodyPr>
          <a:lstStyle/>
          <a:p>
            <a:r>
              <a:rPr lang="en-US" sz="3600" b="1" dirty="0">
                <a:solidFill>
                  <a:prstClr val="white"/>
                </a:solidFill>
              </a:rPr>
              <a:t>Chicago, IL</a:t>
            </a:r>
            <a:br>
              <a:rPr lang="en-US" sz="2700" dirty="0">
                <a:solidFill>
                  <a:prstClr val="white"/>
                </a:solidFill>
              </a:rPr>
            </a:br>
            <a:r>
              <a:rPr lang="en-US" sz="2800" i="1" dirty="0">
                <a:solidFill>
                  <a:prstClr val="white"/>
                </a:solidFill>
              </a:rPr>
              <a:t>The Struggle for a Just Transition of the Crawford Coal Plant in Little Village Continues</a:t>
            </a:r>
            <a:endParaRPr lang="en-US" sz="2800" dirty="0">
              <a:solidFill>
                <a:prstClr val="white"/>
              </a:solidFill>
            </a:endParaRPr>
          </a:p>
        </p:txBody>
      </p:sp>
    </p:spTree>
    <p:extLst>
      <p:ext uri="{BB962C8B-B14F-4D97-AF65-F5344CB8AC3E}">
        <p14:creationId xmlns:p14="http://schemas.microsoft.com/office/powerpoint/2010/main" val="2144546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897" r="27075"/>
          <a:stretch/>
        </p:blipFill>
        <p:spPr>
          <a:xfrm>
            <a:off x="3763669" y="2080453"/>
            <a:ext cx="5219558" cy="4589804"/>
          </a:xfrm>
          <a:prstGeom prst="rect">
            <a:avLst/>
          </a:prstGeom>
        </p:spPr>
      </p:pic>
      <p:sp>
        <p:nvSpPr>
          <p:cNvPr id="11" name="TextBox 10"/>
          <p:cNvSpPr txBox="1"/>
          <p:nvPr/>
        </p:nvSpPr>
        <p:spPr>
          <a:xfrm>
            <a:off x="508002" y="2155333"/>
            <a:ext cx="3045903" cy="4424575"/>
          </a:xfrm>
          <a:prstGeom prst="rect">
            <a:avLst/>
          </a:prstGeom>
        </p:spPr>
        <p:txBody>
          <a:bodyPr vert="horz" lIns="68580" tIns="34290" rIns="68580" bIns="34290" rtlCol="0">
            <a:normAutofit lnSpcReduction="10000"/>
          </a:bodyPr>
          <a:lstStyle/>
          <a:p>
            <a:pPr>
              <a:spcBef>
                <a:spcPts val="750"/>
              </a:spcBef>
              <a:buClr>
                <a:srgbClr val="4F81BD"/>
              </a:buClr>
              <a:buSzPct val="80000"/>
            </a:pPr>
            <a:r>
              <a:rPr lang="en-US" i="1" dirty="0">
                <a:solidFill>
                  <a:prstClr val="white"/>
                </a:solidFill>
              </a:rPr>
              <a:t>“Duke is claiming that there were no medical problems [because of the coal ash], even though their own statistics and reports show there is a risk of health issues. They are asking people to sign paperwork saying that they will not sue for medical problems … No one is taking that deal. If Duke believes their ash hasn’t affected our health, then they shouldn’t need a release of medical claims.”</a:t>
            </a:r>
          </a:p>
          <a:p>
            <a:pPr>
              <a:spcBef>
                <a:spcPts val="750"/>
              </a:spcBef>
              <a:buClr>
                <a:srgbClr val="4F81BD"/>
              </a:buClr>
              <a:buSzPct val="80000"/>
            </a:pPr>
            <a:endParaRPr lang="en-US" sz="1275" dirty="0">
              <a:solidFill>
                <a:prstClr val="white"/>
              </a:solidFill>
            </a:endParaRPr>
          </a:p>
          <a:p>
            <a:pPr>
              <a:spcBef>
                <a:spcPts val="750"/>
              </a:spcBef>
              <a:buClr>
                <a:srgbClr val="4F81BD"/>
              </a:buClr>
              <a:buSzPct val="80000"/>
            </a:pPr>
            <a:r>
              <a:rPr lang="en-US" sz="1650" dirty="0">
                <a:solidFill>
                  <a:prstClr val="white"/>
                </a:solidFill>
              </a:rPr>
              <a:t>- Linda Jamison, community activist</a:t>
            </a:r>
          </a:p>
        </p:txBody>
      </p:sp>
      <p:pic>
        <p:nvPicPr>
          <p:cNvPr id="30" name="Picture 29" descr="bracket_white_2.gif">
            <a:extLst>
              <a:ext uri="{FF2B5EF4-FFF2-40B4-BE49-F238E27FC236}">
                <a16:creationId xmlns:a16="http://schemas.microsoft.com/office/drawing/2014/main" id="{C088E9A9-3E05-4F96-9238-9F2E24C7F3E4}"/>
              </a:ext>
            </a:extLst>
          </p:cNvPr>
          <p:cNvPicPr>
            <a:picLocks noChangeAspect="1"/>
          </p:cNvPicPr>
          <p:nvPr/>
        </p:nvPicPr>
        <p:blipFill>
          <a:blip r:embed="rId4"/>
          <a:stretch>
            <a:fillRect/>
          </a:stretch>
        </p:blipFill>
        <p:spPr>
          <a:xfrm>
            <a:off x="588869" y="454868"/>
            <a:ext cx="308610" cy="1305213"/>
          </a:xfrm>
          <a:prstGeom prst="rect">
            <a:avLst/>
          </a:prstGeom>
        </p:spPr>
      </p:pic>
      <p:sp>
        <p:nvSpPr>
          <p:cNvPr id="31" name="TextBox 30">
            <a:extLst>
              <a:ext uri="{FF2B5EF4-FFF2-40B4-BE49-F238E27FC236}">
                <a16:creationId xmlns:a16="http://schemas.microsoft.com/office/drawing/2014/main" id="{E70E0F04-C53B-4692-B850-15F8D77FB3EE}"/>
              </a:ext>
            </a:extLst>
          </p:cNvPr>
          <p:cNvSpPr txBox="1"/>
          <p:nvPr/>
        </p:nvSpPr>
        <p:spPr>
          <a:xfrm>
            <a:off x="897479" y="258772"/>
            <a:ext cx="7916581" cy="1700466"/>
          </a:xfrm>
          <a:prstGeom prst="rect">
            <a:avLst/>
          </a:prstGeom>
          <a:solidFill>
            <a:schemeClr val="tx1">
              <a:alpha val="40000"/>
            </a:schemeClr>
          </a:solidFill>
        </p:spPr>
        <p:txBody>
          <a:bodyPr wrap="square" lIns="205740" tIns="137160" rIns="205740" bIns="205740" rtlCol="0" anchor="t" anchorCtr="0">
            <a:spAutoFit/>
          </a:bodyPr>
          <a:lstStyle/>
          <a:p>
            <a:r>
              <a:rPr lang="en-US" sz="3200" b="1" dirty="0" err="1">
                <a:solidFill>
                  <a:prstClr val="white"/>
                </a:solidFill>
                <a:cs typeface="Gotham Bold" pitchFamily="50" charset="0"/>
              </a:rPr>
              <a:t>Semora</a:t>
            </a:r>
            <a:r>
              <a:rPr lang="en-US" sz="3200" b="1" dirty="0">
                <a:solidFill>
                  <a:prstClr val="white"/>
                </a:solidFill>
                <a:cs typeface="Gotham Bold" pitchFamily="50" charset="0"/>
              </a:rPr>
              <a:t>, NC</a:t>
            </a:r>
          </a:p>
          <a:p>
            <a:r>
              <a:rPr lang="en-US" sz="2800" dirty="0">
                <a:solidFill>
                  <a:prstClr val="white"/>
                </a:solidFill>
              </a:rPr>
              <a:t>This Is What It’s Like to Live Near a Coal Plant in North Carolina</a:t>
            </a:r>
          </a:p>
        </p:txBody>
      </p:sp>
    </p:spTree>
    <p:extLst>
      <p:ext uri="{BB962C8B-B14F-4D97-AF65-F5344CB8AC3E}">
        <p14:creationId xmlns:p14="http://schemas.microsoft.com/office/powerpoint/2010/main" val="28876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33" r="31357"/>
          <a:stretch/>
        </p:blipFill>
        <p:spPr>
          <a:xfrm>
            <a:off x="2575382" y="2045972"/>
            <a:ext cx="6457278" cy="4622443"/>
          </a:xfrm>
          <a:prstGeom prst="rect">
            <a:avLst/>
          </a:prstGeom>
        </p:spPr>
      </p:pic>
      <p:sp>
        <p:nvSpPr>
          <p:cNvPr id="11" name="TextBox 10"/>
          <p:cNvSpPr txBox="1"/>
          <p:nvPr/>
        </p:nvSpPr>
        <p:spPr>
          <a:xfrm>
            <a:off x="613395" y="2184390"/>
            <a:ext cx="3223314" cy="3357209"/>
          </a:xfrm>
          <a:prstGeom prst="rect">
            <a:avLst/>
          </a:prstGeom>
        </p:spPr>
        <p:txBody>
          <a:bodyPr vert="horz" lIns="68580" tIns="34290" rIns="68580" bIns="34290" rtlCol="0">
            <a:noAutofit/>
          </a:bodyPr>
          <a:lstStyle/>
          <a:p>
            <a:pPr>
              <a:spcBef>
                <a:spcPts val="750"/>
              </a:spcBef>
              <a:buClr>
                <a:srgbClr val="4F81BD"/>
              </a:buClr>
              <a:buSzPct val="80000"/>
            </a:pPr>
            <a:r>
              <a:rPr lang="en-US" i="1" dirty="0">
                <a:solidFill>
                  <a:prstClr val="white"/>
                </a:solidFill>
              </a:rPr>
              <a:t>“We employ former strip miners who now reclaim and rejuvenate the soil through our agriculture work on former mountaintop-removal sites. At Coalfield Development, we support a family of social enterprises that work in community-based real-estate, green-collar construction, mine-land reclamation, artisan trades, sustainable agriculture, and solar installation.”</a:t>
            </a:r>
          </a:p>
          <a:p>
            <a:pPr>
              <a:spcBef>
                <a:spcPts val="750"/>
              </a:spcBef>
              <a:buClr>
                <a:srgbClr val="4F81BD"/>
              </a:buClr>
              <a:buSzPct val="80000"/>
            </a:pPr>
            <a:r>
              <a:rPr lang="en-US" dirty="0">
                <a:solidFill>
                  <a:prstClr val="white"/>
                </a:solidFill>
              </a:rPr>
              <a:t>- </a:t>
            </a:r>
            <a:r>
              <a:rPr lang="en-US" sz="1600" dirty="0">
                <a:solidFill>
                  <a:prstClr val="white"/>
                </a:solidFill>
              </a:rPr>
              <a:t>Brandon Dennison, founder and CEO of Coalfield Development Corporation</a:t>
            </a:r>
            <a:br>
              <a:rPr lang="en-US" sz="1600" dirty="0">
                <a:solidFill>
                  <a:prstClr val="black">
                    <a:lumMod val="75000"/>
                    <a:lumOff val="25000"/>
                  </a:prstClr>
                </a:solidFill>
              </a:rPr>
            </a:br>
            <a:endParaRPr lang="en-US" dirty="0">
              <a:solidFill>
                <a:prstClr val="black">
                  <a:lumMod val="75000"/>
                  <a:lumOff val="25000"/>
                </a:prstClr>
              </a:solidFill>
            </a:endParaRPr>
          </a:p>
        </p:txBody>
      </p:sp>
      <p:pic>
        <p:nvPicPr>
          <p:cNvPr id="17" name="Picture 16" descr="bracket_white_2.gif">
            <a:extLst>
              <a:ext uri="{FF2B5EF4-FFF2-40B4-BE49-F238E27FC236}">
                <a16:creationId xmlns:a16="http://schemas.microsoft.com/office/drawing/2014/main" id="{E6245276-0F74-4C5C-8CD7-3A17D47F06CF}"/>
              </a:ext>
            </a:extLst>
          </p:cNvPr>
          <p:cNvPicPr>
            <a:picLocks noChangeAspect="1"/>
          </p:cNvPicPr>
          <p:nvPr/>
        </p:nvPicPr>
        <p:blipFill>
          <a:blip r:embed="rId4"/>
          <a:stretch>
            <a:fillRect/>
          </a:stretch>
        </p:blipFill>
        <p:spPr>
          <a:xfrm>
            <a:off x="682377" y="422369"/>
            <a:ext cx="308610" cy="1485186"/>
          </a:xfrm>
          <a:prstGeom prst="rect">
            <a:avLst/>
          </a:prstGeom>
        </p:spPr>
      </p:pic>
      <p:sp>
        <p:nvSpPr>
          <p:cNvPr id="18" name="TextBox 17">
            <a:extLst>
              <a:ext uri="{FF2B5EF4-FFF2-40B4-BE49-F238E27FC236}">
                <a16:creationId xmlns:a16="http://schemas.microsoft.com/office/drawing/2014/main" id="{E34AC7D5-4FC3-4629-82CB-EABBAA742494}"/>
              </a:ext>
            </a:extLst>
          </p:cNvPr>
          <p:cNvSpPr txBox="1"/>
          <p:nvPr/>
        </p:nvSpPr>
        <p:spPr>
          <a:xfrm>
            <a:off x="990987" y="283951"/>
            <a:ext cx="7316982" cy="1762021"/>
          </a:xfrm>
          <a:prstGeom prst="rect">
            <a:avLst/>
          </a:prstGeom>
          <a:solidFill>
            <a:schemeClr val="tx1">
              <a:alpha val="40000"/>
            </a:schemeClr>
          </a:solidFill>
        </p:spPr>
        <p:txBody>
          <a:bodyPr wrap="square" lIns="205740" tIns="137160" rIns="205740" bIns="205740" rtlCol="0" anchor="t" anchorCtr="0">
            <a:spAutoFit/>
          </a:bodyPr>
          <a:lstStyle/>
          <a:p>
            <a:r>
              <a:rPr lang="en-US" sz="3600" b="1" dirty="0">
                <a:solidFill>
                  <a:prstClr val="white"/>
                </a:solidFill>
                <a:cs typeface="Gotham Bold" pitchFamily="50" charset="0"/>
              </a:rPr>
              <a:t>Huntington, WV</a:t>
            </a:r>
            <a:br>
              <a:rPr lang="en-US" sz="2700" dirty="0">
                <a:solidFill>
                  <a:prstClr val="black"/>
                </a:solidFill>
              </a:rPr>
            </a:br>
            <a:r>
              <a:rPr lang="en-US" sz="2800" dirty="0">
                <a:solidFill>
                  <a:prstClr val="white"/>
                </a:solidFill>
              </a:rPr>
              <a:t>New Economic Opportunities in the Heart of Coal Country</a:t>
            </a:r>
            <a:endParaRPr lang="en-US" sz="2800" b="1" dirty="0">
              <a:solidFill>
                <a:prstClr val="white"/>
              </a:solidFill>
              <a:cs typeface="Gotham Bold" pitchFamily="50" charset="0"/>
            </a:endParaRPr>
          </a:p>
        </p:txBody>
      </p:sp>
    </p:spTree>
    <p:extLst>
      <p:ext uri="{BB962C8B-B14F-4D97-AF65-F5344CB8AC3E}">
        <p14:creationId xmlns:p14="http://schemas.microsoft.com/office/powerpoint/2010/main" val="35472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0E05-7F5C-4C0C-BC71-F87F25F1A98C}"/>
              </a:ext>
            </a:extLst>
          </p:cNvPr>
          <p:cNvSpPr>
            <a:spLocks noGrp="1"/>
          </p:cNvSpPr>
          <p:nvPr>
            <p:ph type="title"/>
          </p:nvPr>
        </p:nvSpPr>
        <p:spPr/>
        <p:txBody>
          <a:bodyPr/>
          <a:lstStyle/>
          <a:p>
            <a:r>
              <a:rPr lang="en-US">
                <a:solidFill>
                  <a:schemeClr val="bg1"/>
                </a:solidFill>
              </a:rPr>
              <a:t>Implications &amp; Recommendations</a:t>
            </a:r>
            <a:endParaRPr lang="en-US" dirty="0">
              <a:solidFill>
                <a:schemeClr val="bg1"/>
              </a:solidFill>
            </a:endParaRPr>
          </a:p>
        </p:txBody>
      </p:sp>
      <p:sp>
        <p:nvSpPr>
          <p:cNvPr id="3" name="Content Placeholder 2">
            <a:extLst>
              <a:ext uri="{FF2B5EF4-FFF2-40B4-BE49-F238E27FC236}">
                <a16:creationId xmlns:a16="http://schemas.microsoft.com/office/drawing/2014/main" id="{185C99B9-95DC-424B-8884-FDB06D12F267}"/>
              </a:ext>
            </a:extLst>
          </p:cNvPr>
          <p:cNvSpPr>
            <a:spLocks noGrp="1"/>
          </p:cNvSpPr>
          <p:nvPr>
            <p:ph idx="1"/>
          </p:nvPr>
        </p:nvSpPr>
        <p:spPr>
          <a:xfrm>
            <a:off x="457200" y="1299882"/>
            <a:ext cx="8229600" cy="4826285"/>
          </a:xfrm>
        </p:spPr>
        <p:txBody>
          <a:bodyPr/>
          <a:lstStyle/>
          <a:p>
            <a:r>
              <a:rPr lang="en-US" b="1" dirty="0">
                <a:solidFill>
                  <a:schemeClr val="bg1"/>
                </a:solidFill>
              </a:rPr>
              <a:t>Stakeholder engagement is critical</a:t>
            </a:r>
            <a:r>
              <a:rPr lang="en-US" dirty="0">
                <a:solidFill>
                  <a:schemeClr val="bg1"/>
                </a:solidFill>
              </a:rPr>
              <a:t>—especially with coal-dependent communities, utility workers, coal miners, and minority and low-income residents living near coal plants</a:t>
            </a:r>
          </a:p>
          <a:p>
            <a:r>
              <a:rPr lang="en-US" b="1" dirty="0">
                <a:solidFill>
                  <a:schemeClr val="bg1"/>
                </a:solidFill>
              </a:rPr>
              <a:t>Federal response is needed</a:t>
            </a:r>
            <a:r>
              <a:rPr lang="en-US" dirty="0">
                <a:solidFill>
                  <a:schemeClr val="bg1"/>
                </a:solidFill>
              </a:rPr>
              <a:t>—in the form of transition assistance and worker training for displaced workers</a:t>
            </a:r>
          </a:p>
          <a:p>
            <a:r>
              <a:rPr lang="en-US" b="1" dirty="0">
                <a:solidFill>
                  <a:schemeClr val="bg1"/>
                </a:solidFill>
              </a:rPr>
              <a:t>Avoid overreliance on natural gas</a:t>
            </a:r>
          </a:p>
          <a:p>
            <a:r>
              <a:rPr lang="en-US" b="1" dirty="0">
                <a:solidFill>
                  <a:schemeClr val="bg1"/>
                </a:solidFill>
              </a:rPr>
              <a:t>Support clean energy development</a:t>
            </a:r>
          </a:p>
        </p:txBody>
      </p:sp>
    </p:spTree>
    <p:extLst>
      <p:ext uri="{BB962C8B-B14F-4D97-AF65-F5344CB8AC3E}">
        <p14:creationId xmlns:p14="http://schemas.microsoft.com/office/powerpoint/2010/main" val="66487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olar_panel_install.jpg"/>
          <p:cNvPicPr>
            <a:picLocks noChangeAspect="1"/>
          </p:cNvPicPr>
          <p:nvPr/>
        </p:nvPicPr>
        <p:blipFill>
          <a:blip r:embed="rId3"/>
          <a:stretch>
            <a:fillRect/>
          </a:stretch>
        </p:blipFill>
        <p:spPr>
          <a:xfrm>
            <a:off x="0" y="0"/>
            <a:ext cx="9144000" cy="6858000"/>
          </a:xfrm>
          <a:prstGeom prst="rect">
            <a:avLst/>
          </a:prstGeom>
        </p:spPr>
      </p:pic>
      <p:sp>
        <p:nvSpPr>
          <p:cNvPr id="9" name="TextBox 8"/>
          <p:cNvSpPr txBox="1"/>
          <p:nvPr/>
        </p:nvSpPr>
        <p:spPr>
          <a:xfrm>
            <a:off x="0" y="2762250"/>
            <a:ext cx="9144000" cy="1676400"/>
          </a:xfrm>
          <a:prstGeom prst="rect">
            <a:avLst/>
          </a:prstGeom>
          <a:solidFill>
            <a:schemeClr val="tx1">
              <a:alpha val="20000"/>
            </a:schemeClr>
          </a:solidFill>
        </p:spPr>
        <p:txBody>
          <a:bodyPr wrap="square" lIns="274320" tIns="182880" rIns="274320" bIns="2743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bracket_white.gif"/>
          <p:cNvPicPr>
            <a:picLocks noChangeAspect="1"/>
          </p:cNvPicPr>
          <p:nvPr/>
        </p:nvPicPr>
        <p:blipFill>
          <a:blip r:embed="rId4">
            <a:alphaModFix amt="51000"/>
          </a:blip>
          <a:stretch>
            <a:fillRect/>
          </a:stretch>
        </p:blipFill>
        <p:spPr>
          <a:xfrm>
            <a:off x="914400" y="2667000"/>
            <a:ext cx="492465" cy="1158115"/>
          </a:xfrm>
          <a:prstGeom prst="rect">
            <a:avLst/>
          </a:prstGeom>
        </p:spPr>
      </p:pic>
      <p:pic>
        <p:nvPicPr>
          <p:cNvPr id="10" name="Picture 9" descr="logo-unstacked-no-tag-(white).gif"/>
          <p:cNvPicPr>
            <a:picLocks noChangeAspect="1"/>
          </p:cNvPicPr>
          <p:nvPr/>
        </p:nvPicPr>
        <p:blipFill>
          <a:blip r:embed="rId5"/>
          <a:stretch>
            <a:fillRect/>
          </a:stretch>
        </p:blipFill>
        <p:spPr>
          <a:xfrm>
            <a:off x="6101080" y="5969000"/>
            <a:ext cx="2560320" cy="359664"/>
          </a:xfrm>
          <a:prstGeom prst="rect">
            <a:avLst/>
          </a:prstGeom>
        </p:spPr>
      </p:pic>
      <p:sp>
        <p:nvSpPr>
          <p:cNvPr id="15" name="TextBox 14"/>
          <p:cNvSpPr txBox="1"/>
          <p:nvPr/>
        </p:nvSpPr>
        <p:spPr>
          <a:xfrm>
            <a:off x="0" y="3643037"/>
            <a:ext cx="9144000" cy="1015663"/>
          </a:xfrm>
          <a:prstGeom prst="rect">
            <a:avLst/>
          </a:prstGeom>
          <a:solidFill>
            <a:schemeClr val="tx1">
              <a:alpha val="65000"/>
            </a:schemeClr>
          </a:solidFill>
        </p:spPr>
        <p:txBody>
          <a:bodyPr wrap="square" lIns="274320" tIns="182880" rIns="274320" bIns="2743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Thank You</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descr="bracket_white.gif"/>
          <p:cNvPicPr>
            <a:picLocks noChangeAspect="1"/>
          </p:cNvPicPr>
          <p:nvPr/>
        </p:nvPicPr>
        <p:blipFill>
          <a:blip r:embed="rId4">
            <a:alphaModFix amt="50000"/>
          </a:blip>
          <a:stretch>
            <a:fillRect/>
          </a:stretch>
        </p:blipFill>
        <p:spPr>
          <a:xfrm>
            <a:off x="3124200" y="3124200"/>
            <a:ext cx="259220" cy="609600"/>
          </a:xfrm>
          <a:prstGeom prst="rect">
            <a:avLst/>
          </a:prstGeom>
        </p:spPr>
      </p:pic>
      <p:pic>
        <p:nvPicPr>
          <p:cNvPr id="17" name="Picture 16" descr="bracket_white.gif"/>
          <p:cNvPicPr>
            <a:picLocks noChangeAspect="1"/>
          </p:cNvPicPr>
          <p:nvPr/>
        </p:nvPicPr>
        <p:blipFill>
          <a:blip r:embed="rId4">
            <a:alphaModFix amt="50000"/>
          </a:blip>
          <a:stretch>
            <a:fillRect/>
          </a:stretch>
        </p:blipFill>
        <p:spPr>
          <a:xfrm rot="10800000">
            <a:off x="5791200" y="3124200"/>
            <a:ext cx="259220" cy="609600"/>
          </a:xfrm>
          <a:prstGeom prst="rect">
            <a:avLst/>
          </a:prstGeom>
        </p:spPr>
      </p:pic>
      <p:sp>
        <p:nvSpPr>
          <p:cNvPr id="11" name="TextBox 10">
            <a:extLst>
              <a:ext uri="{FF2B5EF4-FFF2-40B4-BE49-F238E27FC236}">
                <a16:creationId xmlns:a16="http://schemas.microsoft.com/office/drawing/2014/main" id="{4C7A890D-2A31-4B24-9599-A5A87379D444}"/>
              </a:ext>
            </a:extLst>
          </p:cNvPr>
          <p:cNvSpPr txBox="1"/>
          <p:nvPr/>
        </p:nvSpPr>
        <p:spPr>
          <a:xfrm>
            <a:off x="0" y="1930568"/>
            <a:ext cx="9144000" cy="1015663"/>
          </a:xfrm>
          <a:prstGeom prst="rect">
            <a:avLst/>
          </a:prstGeom>
          <a:solidFill>
            <a:schemeClr val="tx1">
              <a:alpha val="65000"/>
            </a:schemeClr>
          </a:solidFill>
        </p:spPr>
        <p:txBody>
          <a:bodyPr wrap="square" lIns="274320" tIns="182880" rIns="274320" bIns="2743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www.ucsusa.org/coaltransition</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661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Approach</a:t>
            </a:r>
          </a:p>
        </p:txBody>
      </p:sp>
      <p:sp>
        <p:nvSpPr>
          <p:cNvPr id="3" name="Content Placeholder 2"/>
          <p:cNvSpPr>
            <a:spLocks noGrp="1"/>
          </p:cNvSpPr>
          <p:nvPr>
            <p:ph idx="1"/>
          </p:nvPr>
        </p:nvSpPr>
        <p:spPr>
          <a:xfrm>
            <a:off x="457200" y="1600200"/>
            <a:ext cx="8229600" cy="4800600"/>
          </a:xfrm>
        </p:spPr>
        <p:txBody>
          <a:bodyPr>
            <a:noAutofit/>
          </a:bodyPr>
          <a:lstStyle/>
          <a:p>
            <a:r>
              <a:rPr lang="en-US" sz="2400" b="1" dirty="0">
                <a:solidFill>
                  <a:schemeClr val="bg1"/>
                </a:solidFill>
              </a:rPr>
              <a:t>Look back: </a:t>
            </a:r>
            <a:r>
              <a:rPr lang="en-US" sz="2400" dirty="0">
                <a:solidFill>
                  <a:schemeClr val="bg1"/>
                </a:solidFill>
              </a:rPr>
              <a:t>Compared coal fleet operational in 2008 with coal fleet operational in 2016, flagging retirements and natural-gas conversions. </a:t>
            </a:r>
          </a:p>
          <a:p>
            <a:pPr marL="0" indent="0">
              <a:buNone/>
            </a:pPr>
            <a:endParaRPr lang="en-US" sz="2400" dirty="0">
              <a:solidFill>
                <a:schemeClr val="bg1"/>
              </a:solidFill>
            </a:endParaRPr>
          </a:p>
          <a:p>
            <a:r>
              <a:rPr lang="en-US" sz="2400" b="1" dirty="0">
                <a:solidFill>
                  <a:schemeClr val="bg1"/>
                </a:solidFill>
              </a:rPr>
              <a:t>Look forward: </a:t>
            </a:r>
            <a:r>
              <a:rPr lang="en-US" sz="2400" dirty="0">
                <a:solidFill>
                  <a:schemeClr val="bg1"/>
                </a:solidFill>
              </a:rPr>
              <a:t>Compared coal fleet in 2016 with possible future fleet, based on an economic vulnerability assessment and announced retirements.</a:t>
            </a:r>
          </a:p>
          <a:p>
            <a:endParaRPr lang="en-US" sz="2400" b="1" dirty="0">
              <a:solidFill>
                <a:schemeClr val="bg1"/>
              </a:solidFill>
            </a:endParaRPr>
          </a:p>
          <a:p>
            <a:r>
              <a:rPr lang="en-US" sz="2400" b="1" dirty="0">
                <a:solidFill>
                  <a:schemeClr val="bg1"/>
                </a:solidFill>
              </a:rPr>
              <a:t>Proximity analysis: </a:t>
            </a:r>
            <a:r>
              <a:rPr lang="en-US" sz="2400" dirty="0">
                <a:solidFill>
                  <a:schemeClr val="bg1"/>
                </a:solidFill>
              </a:rPr>
              <a:t>Considered these transitions through the overlay of a proximity analysis (NOT an EJ analysis) looking at the percent of low-income and minority residents within a 3-mile radius of each unit.</a:t>
            </a:r>
          </a:p>
        </p:txBody>
      </p:sp>
      <p:sp>
        <p:nvSpPr>
          <p:cNvPr id="5" name="Slide Number Placeholder 4"/>
          <p:cNvSpPr>
            <a:spLocks noGrp="1"/>
          </p:cNvSpPr>
          <p:nvPr>
            <p:ph type="sldNum" sz="quarter" idx="12"/>
          </p:nvPr>
        </p:nvSpPr>
        <p:spPr/>
        <p:txBody>
          <a:bodyPr/>
          <a:lstStyle/>
          <a:p>
            <a:fld id="{3E6D700E-DD3E-4667-A6FA-1748EC9EFBB3}" type="slidenum">
              <a:rPr lang="en-US" smtClean="0"/>
              <a:t>2</a:t>
            </a:fld>
            <a:endParaRPr lang="en-US"/>
          </a:p>
        </p:txBody>
      </p:sp>
    </p:spTree>
    <p:extLst>
      <p:ext uri="{BB962C8B-B14F-4D97-AF65-F5344CB8AC3E}">
        <p14:creationId xmlns:p14="http://schemas.microsoft.com/office/powerpoint/2010/main" val="235068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920" y="2159000"/>
            <a:ext cx="7294880" cy="2540000"/>
          </a:xfrm>
        </p:spPr>
        <p:txBody>
          <a:bodyPr>
            <a:normAutofit fontScale="90000"/>
          </a:bodyPr>
          <a:lstStyle/>
          <a:p>
            <a:pPr algn="l"/>
            <a:r>
              <a:rPr lang="en-US" sz="4000" b="1" dirty="0">
                <a:solidFill>
                  <a:schemeClr val="bg1"/>
                </a:solidFill>
              </a:rPr>
              <a:t>Key Finding:</a:t>
            </a:r>
            <a:r>
              <a:rPr lang="en-US" sz="3200" dirty="0">
                <a:solidFill>
                  <a:schemeClr val="bg1"/>
                </a:solidFill>
              </a:rPr>
              <a:t> </a:t>
            </a:r>
            <a:r>
              <a:rPr lang="en-US" sz="3600" dirty="0">
                <a:solidFill>
                  <a:schemeClr val="bg1"/>
                </a:solidFill>
              </a:rPr>
              <a:t>The transition away from coal has fundamentally shifted our nation’s electricity system, and the trend continues, with vulnerable coal plants especially in the Southeast.</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3E6D700E-DD3E-4667-A6FA-1748EC9EFBB3}" type="slidenum">
              <a:rPr lang="en-US" smtClean="0"/>
              <a:t>3</a:t>
            </a:fld>
            <a:endParaRPr lang="en-US"/>
          </a:p>
        </p:txBody>
      </p:sp>
      <p:pic>
        <p:nvPicPr>
          <p:cNvPr id="3" name="Picture 2">
            <a:extLst>
              <a:ext uri="{FF2B5EF4-FFF2-40B4-BE49-F238E27FC236}">
                <a16:creationId xmlns:a16="http://schemas.microsoft.com/office/drawing/2014/main" id="{EC9A3823-256F-4778-9D3F-8AF2E990ABD1}"/>
              </a:ext>
            </a:extLst>
          </p:cNvPr>
          <p:cNvPicPr>
            <a:picLocks noChangeAspect="1"/>
          </p:cNvPicPr>
          <p:nvPr/>
        </p:nvPicPr>
        <p:blipFill>
          <a:blip r:embed="rId2"/>
          <a:stretch>
            <a:fillRect/>
          </a:stretch>
        </p:blipFill>
        <p:spPr>
          <a:xfrm>
            <a:off x="704662" y="2159000"/>
            <a:ext cx="414564" cy="2540000"/>
          </a:xfrm>
          <a:prstGeom prst="rect">
            <a:avLst/>
          </a:prstGeom>
        </p:spPr>
      </p:pic>
    </p:spTree>
    <p:extLst>
      <p:ext uri="{BB962C8B-B14F-4D97-AF65-F5344CB8AC3E}">
        <p14:creationId xmlns:p14="http://schemas.microsoft.com/office/powerpoint/2010/main" val="351654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966A23-942D-49E2-8D97-600366906CC0}"/>
              </a:ext>
            </a:extLst>
          </p:cNvPr>
          <p:cNvPicPr>
            <a:picLocks noChangeAspect="1"/>
          </p:cNvPicPr>
          <p:nvPr/>
        </p:nvPicPr>
        <p:blipFill>
          <a:blip r:embed="rId3"/>
          <a:stretch>
            <a:fillRect/>
          </a:stretch>
        </p:blipFill>
        <p:spPr>
          <a:xfrm>
            <a:off x="0" y="1272540"/>
            <a:ext cx="9144000" cy="4312920"/>
          </a:xfrm>
          <a:prstGeom prst="rect">
            <a:avLst/>
          </a:prstGeom>
        </p:spPr>
      </p:pic>
      <p:sp>
        <p:nvSpPr>
          <p:cNvPr id="3" name="Title 2">
            <a:extLst>
              <a:ext uri="{FF2B5EF4-FFF2-40B4-BE49-F238E27FC236}">
                <a16:creationId xmlns:a16="http://schemas.microsoft.com/office/drawing/2014/main" id="{571C2B12-7B07-4378-BFD2-9D66AD359838}"/>
              </a:ext>
            </a:extLst>
          </p:cNvPr>
          <p:cNvSpPr>
            <a:spLocks noGrp="1"/>
          </p:cNvSpPr>
          <p:nvPr>
            <p:ph type="title"/>
          </p:nvPr>
        </p:nvSpPr>
        <p:spPr>
          <a:xfrm>
            <a:off x="457200" y="129540"/>
            <a:ext cx="8229600" cy="1143000"/>
          </a:xfrm>
        </p:spPr>
        <p:txBody>
          <a:bodyPr>
            <a:normAutofit/>
          </a:bodyPr>
          <a:lstStyle/>
          <a:p>
            <a:r>
              <a:rPr lang="en-US" dirty="0">
                <a:solidFill>
                  <a:schemeClr val="bg1"/>
                </a:solidFill>
              </a:rPr>
              <a:t>Coal Generating Units in 2008</a:t>
            </a:r>
          </a:p>
        </p:txBody>
      </p:sp>
      <p:sp>
        <p:nvSpPr>
          <p:cNvPr id="4" name="TextBox 3">
            <a:extLst>
              <a:ext uri="{FF2B5EF4-FFF2-40B4-BE49-F238E27FC236}">
                <a16:creationId xmlns:a16="http://schemas.microsoft.com/office/drawing/2014/main" id="{826E6CA7-3AE8-4487-A4C3-4EA881389548}"/>
              </a:ext>
            </a:extLst>
          </p:cNvPr>
          <p:cNvSpPr txBox="1"/>
          <p:nvPr/>
        </p:nvSpPr>
        <p:spPr>
          <a:xfrm>
            <a:off x="716280" y="5837722"/>
            <a:ext cx="7711440" cy="646331"/>
          </a:xfrm>
          <a:prstGeom prst="rect">
            <a:avLst/>
          </a:prstGeom>
          <a:noFill/>
        </p:spPr>
        <p:txBody>
          <a:bodyPr wrap="square" rtlCol="0">
            <a:spAutoFit/>
          </a:bodyPr>
          <a:lstStyle/>
          <a:p>
            <a:pPr algn="ctr"/>
            <a:r>
              <a:rPr lang="en-US" dirty="0">
                <a:solidFill>
                  <a:schemeClr val="bg1"/>
                </a:solidFill>
              </a:rPr>
              <a:t>This analysis identified 1,256 coal-fired generating units operating in 2008. These units represented 356.7 GW of generating capacity.</a:t>
            </a:r>
          </a:p>
        </p:txBody>
      </p:sp>
    </p:spTree>
    <p:extLst>
      <p:ext uri="{BB962C8B-B14F-4D97-AF65-F5344CB8AC3E}">
        <p14:creationId xmlns:p14="http://schemas.microsoft.com/office/powerpoint/2010/main" val="3565709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6470E7-2D3B-4764-BB68-016CBA1ECB2B}"/>
              </a:ext>
            </a:extLst>
          </p:cNvPr>
          <p:cNvPicPr>
            <a:picLocks noChangeAspect="1"/>
          </p:cNvPicPr>
          <p:nvPr/>
        </p:nvPicPr>
        <p:blipFill>
          <a:blip r:embed="rId3"/>
          <a:stretch>
            <a:fillRect/>
          </a:stretch>
        </p:blipFill>
        <p:spPr>
          <a:xfrm>
            <a:off x="0" y="1272540"/>
            <a:ext cx="9144000" cy="4312920"/>
          </a:xfrm>
          <a:prstGeom prst="rect">
            <a:avLst/>
          </a:prstGeom>
        </p:spPr>
      </p:pic>
      <p:sp>
        <p:nvSpPr>
          <p:cNvPr id="3" name="Title 2">
            <a:extLst>
              <a:ext uri="{FF2B5EF4-FFF2-40B4-BE49-F238E27FC236}">
                <a16:creationId xmlns:a16="http://schemas.microsoft.com/office/drawing/2014/main" id="{E78B9486-CFA0-4DD9-857B-32956CD63D07}"/>
              </a:ext>
            </a:extLst>
          </p:cNvPr>
          <p:cNvSpPr>
            <a:spLocks noGrp="1"/>
          </p:cNvSpPr>
          <p:nvPr>
            <p:ph type="title"/>
          </p:nvPr>
        </p:nvSpPr>
        <p:spPr>
          <a:xfrm>
            <a:off x="457200" y="129540"/>
            <a:ext cx="8229600" cy="1143000"/>
          </a:xfrm>
        </p:spPr>
        <p:txBody>
          <a:bodyPr/>
          <a:lstStyle/>
          <a:p>
            <a:r>
              <a:rPr lang="en-US" dirty="0">
                <a:solidFill>
                  <a:schemeClr val="bg1"/>
                </a:solidFill>
              </a:rPr>
              <a:t>Coal Generating Units in 2016</a:t>
            </a:r>
          </a:p>
        </p:txBody>
      </p:sp>
      <p:sp>
        <p:nvSpPr>
          <p:cNvPr id="4" name="TextBox 3">
            <a:extLst>
              <a:ext uri="{FF2B5EF4-FFF2-40B4-BE49-F238E27FC236}">
                <a16:creationId xmlns:a16="http://schemas.microsoft.com/office/drawing/2014/main" id="{29061BB6-0368-41FE-B70D-D0591A38881F}"/>
              </a:ext>
            </a:extLst>
          </p:cNvPr>
          <p:cNvSpPr txBox="1"/>
          <p:nvPr/>
        </p:nvSpPr>
        <p:spPr>
          <a:xfrm>
            <a:off x="716280" y="5805130"/>
            <a:ext cx="7711440" cy="646331"/>
          </a:xfrm>
          <a:prstGeom prst="rect">
            <a:avLst/>
          </a:prstGeom>
          <a:noFill/>
        </p:spPr>
        <p:txBody>
          <a:bodyPr wrap="square" rtlCol="0">
            <a:spAutoFit/>
          </a:bodyPr>
          <a:lstStyle/>
          <a:p>
            <a:pPr algn="ctr"/>
            <a:r>
              <a:rPr lang="en-US" dirty="0">
                <a:solidFill>
                  <a:schemeClr val="bg1"/>
                </a:solidFill>
              </a:rPr>
              <a:t>By the end of 2016, 452 units (59.3 GW) had retired, and 98 units (13.4 GW) had converted to another fuel, mostly natural gas, leaving 284.1 GW of coal capacity.</a:t>
            </a:r>
          </a:p>
        </p:txBody>
      </p:sp>
    </p:spTree>
    <p:extLst>
      <p:ext uri="{BB962C8B-B14F-4D97-AF65-F5344CB8AC3E}">
        <p14:creationId xmlns:p14="http://schemas.microsoft.com/office/powerpoint/2010/main" val="70698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B94979-8F76-49FD-B22A-7558AB8887E2}"/>
              </a:ext>
            </a:extLst>
          </p:cNvPr>
          <p:cNvPicPr>
            <a:picLocks noChangeAspect="1"/>
          </p:cNvPicPr>
          <p:nvPr/>
        </p:nvPicPr>
        <p:blipFill>
          <a:blip r:embed="rId3"/>
          <a:stretch>
            <a:fillRect/>
          </a:stretch>
        </p:blipFill>
        <p:spPr>
          <a:xfrm>
            <a:off x="0" y="1272540"/>
            <a:ext cx="9144000" cy="4312920"/>
          </a:xfrm>
          <a:prstGeom prst="rect">
            <a:avLst/>
          </a:prstGeom>
        </p:spPr>
      </p:pic>
      <p:sp>
        <p:nvSpPr>
          <p:cNvPr id="3" name="Title 2">
            <a:extLst>
              <a:ext uri="{FF2B5EF4-FFF2-40B4-BE49-F238E27FC236}">
                <a16:creationId xmlns:a16="http://schemas.microsoft.com/office/drawing/2014/main" id="{DAF23747-29F5-482A-B7A9-A8E9ACAD1F9A}"/>
              </a:ext>
            </a:extLst>
          </p:cNvPr>
          <p:cNvSpPr>
            <a:spLocks noGrp="1"/>
          </p:cNvSpPr>
          <p:nvPr>
            <p:ph type="title"/>
          </p:nvPr>
        </p:nvSpPr>
        <p:spPr>
          <a:xfrm>
            <a:off x="457200" y="129540"/>
            <a:ext cx="8229600" cy="1143000"/>
          </a:xfrm>
        </p:spPr>
        <p:txBody>
          <a:bodyPr/>
          <a:lstStyle/>
          <a:p>
            <a:r>
              <a:rPr lang="en-US" dirty="0">
                <a:solidFill>
                  <a:schemeClr val="bg1"/>
                </a:solidFill>
              </a:rPr>
              <a:t>Looking Ahead…</a:t>
            </a:r>
          </a:p>
        </p:txBody>
      </p:sp>
      <p:sp>
        <p:nvSpPr>
          <p:cNvPr id="5" name="TextBox 4">
            <a:extLst>
              <a:ext uri="{FF2B5EF4-FFF2-40B4-BE49-F238E27FC236}">
                <a16:creationId xmlns:a16="http://schemas.microsoft.com/office/drawing/2014/main" id="{57681893-5809-4F43-9001-5608106309E1}"/>
              </a:ext>
            </a:extLst>
          </p:cNvPr>
          <p:cNvSpPr txBox="1"/>
          <p:nvPr/>
        </p:nvSpPr>
        <p:spPr>
          <a:xfrm>
            <a:off x="0" y="5805130"/>
            <a:ext cx="9144000" cy="923330"/>
          </a:xfrm>
          <a:prstGeom prst="rect">
            <a:avLst/>
          </a:prstGeom>
          <a:noFill/>
        </p:spPr>
        <p:txBody>
          <a:bodyPr wrap="square" rtlCol="0">
            <a:spAutoFit/>
          </a:bodyPr>
          <a:lstStyle/>
          <a:p>
            <a:pPr algn="ctr"/>
            <a:r>
              <a:rPr lang="en-US" dirty="0">
                <a:solidFill>
                  <a:schemeClr val="bg1"/>
                </a:solidFill>
              </a:rPr>
              <a:t>We identified 128 units (38.1 GW) that are already slated for retirement, in addition to 35 units (12.8 GW) that are slated for retirement or conversion to another fuel. In total, those units represent 51 GW of coal generating capacity, or 18% of the capacity remaining in 2016.</a:t>
            </a:r>
          </a:p>
        </p:txBody>
      </p:sp>
    </p:spTree>
    <p:extLst>
      <p:ext uri="{BB962C8B-B14F-4D97-AF65-F5344CB8AC3E}">
        <p14:creationId xmlns:p14="http://schemas.microsoft.com/office/powerpoint/2010/main" val="331399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095" y="1760220"/>
            <a:ext cx="7293625" cy="3337560"/>
          </a:xfrm>
        </p:spPr>
        <p:txBody>
          <a:bodyPr>
            <a:normAutofit fontScale="90000"/>
          </a:bodyPr>
          <a:lstStyle/>
          <a:p>
            <a:pPr algn="l"/>
            <a:r>
              <a:rPr lang="en-US" sz="4000" b="1" dirty="0">
                <a:solidFill>
                  <a:schemeClr val="bg1"/>
                </a:solidFill>
              </a:rPr>
              <a:t>Key Finding:</a:t>
            </a:r>
            <a:r>
              <a:rPr lang="en-US" sz="3200" dirty="0">
                <a:solidFill>
                  <a:schemeClr val="bg1"/>
                </a:solidFill>
              </a:rPr>
              <a:t> </a:t>
            </a:r>
            <a:r>
              <a:rPr lang="en-US" sz="3600" dirty="0">
                <a:solidFill>
                  <a:srgbClr val="FF0000"/>
                </a:solidFill>
              </a:rPr>
              <a:t>38 percent of operating coal capacity is facing or may face retirement, </a:t>
            </a:r>
            <a:r>
              <a:rPr lang="en-US" sz="3600" dirty="0">
                <a:solidFill>
                  <a:schemeClr val="bg1"/>
                </a:solidFill>
              </a:rPr>
              <a:t>including 51 GW already announced for retirement or possible conversion, and 57 GW that we identified as uneconomic compared to existing natural gas.</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3E6D700E-DD3E-4667-A6FA-1748EC9EFBB3}" type="slidenum">
              <a:rPr lang="en-US" smtClean="0"/>
              <a:t>7</a:t>
            </a:fld>
            <a:endParaRPr lang="en-US"/>
          </a:p>
        </p:txBody>
      </p:sp>
      <p:pic>
        <p:nvPicPr>
          <p:cNvPr id="6" name="Picture 5">
            <a:extLst>
              <a:ext uri="{FF2B5EF4-FFF2-40B4-BE49-F238E27FC236}">
                <a16:creationId xmlns:a16="http://schemas.microsoft.com/office/drawing/2014/main" id="{73C4AF75-5CC6-4458-A591-6CC67CEA97F1}"/>
              </a:ext>
            </a:extLst>
          </p:cNvPr>
          <p:cNvPicPr>
            <a:picLocks noChangeAspect="1"/>
          </p:cNvPicPr>
          <p:nvPr/>
        </p:nvPicPr>
        <p:blipFill>
          <a:blip r:embed="rId3"/>
          <a:stretch>
            <a:fillRect/>
          </a:stretch>
        </p:blipFill>
        <p:spPr>
          <a:xfrm>
            <a:off x="809513" y="1760220"/>
            <a:ext cx="414564" cy="3337560"/>
          </a:xfrm>
          <a:prstGeom prst="rect">
            <a:avLst/>
          </a:prstGeom>
        </p:spPr>
      </p:pic>
    </p:spTree>
    <p:extLst>
      <p:ext uri="{BB962C8B-B14F-4D97-AF65-F5344CB8AC3E}">
        <p14:creationId xmlns:p14="http://schemas.microsoft.com/office/powerpoint/2010/main" val="286584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F5FD-739D-4606-8A96-52CF14011C56}"/>
              </a:ext>
            </a:extLst>
          </p:cNvPr>
          <p:cNvSpPr>
            <a:spLocks noGrp="1"/>
          </p:cNvSpPr>
          <p:nvPr>
            <p:ph type="title"/>
          </p:nvPr>
        </p:nvSpPr>
        <p:spPr>
          <a:xfrm>
            <a:off x="457200" y="0"/>
            <a:ext cx="8229600" cy="1143000"/>
          </a:xfrm>
        </p:spPr>
        <p:txBody>
          <a:bodyPr/>
          <a:lstStyle/>
          <a:p>
            <a:r>
              <a:rPr lang="en-US" dirty="0">
                <a:solidFill>
                  <a:schemeClr val="bg1"/>
                </a:solidFill>
              </a:rPr>
              <a:t>Economic Stress Test Results</a:t>
            </a:r>
          </a:p>
        </p:txBody>
      </p:sp>
      <p:pic>
        <p:nvPicPr>
          <p:cNvPr id="4" name="Picture 3">
            <a:extLst>
              <a:ext uri="{FF2B5EF4-FFF2-40B4-BE49-F238E27FC236}">
                <a16:creationId xmlns:a16="http://schemas.microsoft.com/office/drawing/2014/main" id="{76DC250A-7B8B-4247-A70F-3BFE3CA63778}"/>
              </a:ext>
            </a:extLst>
          </p:cNvPr>
          <p:cNvPicPr>
            <a:picLocks noChangeAspect="1"/>
          </p:cNvPicPr>
          <p:nvPr/>
        </p:nvPicPr>
        <p:blipFill>
          <a:blip r:embed="rId3"/>
          <a:stretch>
            <a:fillRect/>
          </a:stretch>
        </p:blipFill>
        <p:spPr>
          <a:xfrm>
            <a:off x="1666543" y="419418"/>
            <a:ext cx="5810913" cy="6240483"/>
          </a:xfrm>
          <a:prstGeom prst="rect">
            <a:avLst/>
          </a:prstGeom>
        </p:spPr>
      </p:pic>
      <p:sp>
        <p:nvSpPr>
          <p:cNvPr id="3" name="TextBox 2">
            <a:extLst>
              <a:ext uri="{FF2B5EF4-FFF2-40B4-BE49-F238E27FC236}">
                <a16:creationId xmlns:a16="http://schemas.microsoft.com/office/drawing/2014/main" id="{27F4C5A5-CBFC-4E99-B86B-FB27520560FD}"/>
              </a:ext>
            </a:extLst>
          </p:cNvPr>
          <p:cNvSpPr txBox="1"/>
          <p:nvPr/>
        </p:nvSpPr>
        <p:spPr>
          <a:xfrm>
            <a:off x="187959" y="5952015"/>
            <a:ext cx="8768079" cy="707886"/>
          </a:xfrm>
          <a:prstGeom prst="rect">
            <a:avLst/>
          </a:prstGeom>
          <a:noFill/>
        </p:spPr>
        <p:txBody>
          <a:bodyPr wrap="square" rtlCol="0">
            <a:spAutoFit/>
          </a:bodyPr>
          <a:lstStyle/>
          <a:p>
            <a:pPr algn="ctr"/>
            <a:r>
              <a:rPr lang="en-US" sz="2000" i="1" dirty="0">
                <a:solidFill>
                  <a:schemeClr val="bg1"/>
                </a:solidFill>
              </a:rPr>
              <a:t>Percentages represent portion of total coal capacity, excluding units with insufficient data. Uneconomic units are relative to equivalent existing NGCC. </a:t>
            </a:r>
          </a:p>
        </p:txBody>
      </p:sp>
    </p:spTree>
    <p:extLst>
      <p:ext uri="{BB962C8B-B14F-4D97-AF65-F5344CB8AC3E}">
        <p14:creationId xmlns:p14="http://schemas.microsoft.com/office/powerpoint/2010/main" val="198499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E6D700E-DD3E-4667-A6FA-1748EC9EFBB3}" type="slidenum">
              <a:rPr lang="en-US" smtClean="0"/>
              <a:t>9</a:t>
            </a:fld>
            <a:endParaRPr lang="en-US" dirty="0"/>
          </a:p>
        </p:txBody>
      </p:sp>
      <p:sp>
        <p:nvSpPr>
          <p:cNvPr id="5" name="TextBox 4"/>
          <p:cNvSpPr txBox="1"/>
          <p:nvPr/>
        </p:nvSpPr>
        <p:spPr>
          <a:xfrm>
            <a:off x="1105893" y="2090172"/>
            <a:ext cx="7467600" cy="2677656"/>
          </a:xfrm>
          <a:prstGeom prst="rect">
            <a:avLst/>
          </a:prstGeom>
          <a:noFill/>
        </p:spPr>
        <p:txBody>
          <a:bodyPr wrap="square" rtlCol="0">
            <a:spAutoFit/>
          </a:bodyPr>
          <a:lstStyle/>
          <a:p>
            <a:r>
              <a:rPr lang="en-US" sz="4000" b="1" dirty="0">
                <a:solidFill>
                  <a:schemeClr val="bg1"/>
                </a:solidFill>
              </a:rPr>
              <a:t>Key Finding:</a:t>
            </a:r>
            <a:r>
              <a:rPr lang="en-US" sz="3200" dirty="0">
                <a:solidFill>
                  <a:schemeClr val="bg1"/>
                </a:solidFill>
              </a:rPr>
              <a:t> Many more coal units are </a:t>
            </a:r>
            <a:r>
              <a:rPr lang="en-US" sz="3200" dirty="0">
                <a:solidFill>
                  <a:srgbClr val="FF0000"/>
                </a:solidFill>
              </a:rPr>
              <a:t>on the verge of being uneconomic. </a:t>
            </a:r>
            <a:r>
              <a:rPr lang="en-US" sz="3200" dirty="0">
                <a:solidFill>
                  <a:schemeClr val="bg1"/>
                </a:solidFill>
              </a:rPr>
              <a:t>With a conservative $10/ton CO2 price, almost 92 GW of coal is uneconomic relative to existing natural gas.</a:t>
            </a:r>
          </a:p>
        </p:txBody>
      </p:sp>
      <p:pic>
        <p:nvPicPr>
          <p:cNvPr id="2" name="Picture 1">
            <a:extLst>
              <a:ext uri="{FF2B5EF4-FFF2-40B4-BE49-F238E27FC236}">
                <a16:creationId xmlns:a16="http://schemas.microsoft.com/office/drawing/2014/main" id="{5342BDDA-C811-471C-B0F5-D75695DCD41A}"/>
              </a:ext>
            </a:extLst>
          </p:cNvPr>
          <p:cNvPicPr>
            <a:picLocks noChangeAspect="1"/>
          </p:cNvPicPr>
          <p:nvPr/>
        </p:nvPicPr>
        <p:blipFill>
          <a:blip r:embed="rId3"/>
          <a:stretch>
            <a:fillRect/>
          </a:stretch>
        </p:blipFill>
        <p:spPr>
          <a:xfrm>
            <a:off x="691329" y="2090172"/>
            <a:ext cx="414564" cy="2677656"/>
          </a:xfrm>
          <a:prstGeom prst="rect">
            <a:avLst/>
          </a:prstGeom>
        </p:spPr>
      </p:pic>
    </p:spTree>
    <p:extLst>
      <p:ext uri="{BB962C8B-B14F-4D97-AF65-F5344CB8AC3E}">
        <p14:creationId xmlns:p14="http://schemas.microsoft.com/office/powerpoint/2010/main" val="1142811568"/>
      </p:ext>
    </p:extLst>
  </p:cSld>
  <p:clrMapOvr>
    <a:masterClrMapping/>
  </p:clrMapOvr>
</p:sld>
</file>

<file path=ppt/theme/theme1.xml><?xml version="1.0" encoding="utf-8"?>
<a:theme xmlns:a="http://schemas.openxmlformats.org/drawingml/2006/main" name="UCS_color_theme_warm">
  <a:themeElements>
    <a:clrScheme name="Warm palette">
      <a:dk1>
        <a:sysClr val="windowText" lastClr="000000"/>
      </a:dk1>
      <a:lt1>
        <a:sysClr val="window" lastClr="FFFFFF"/>
      </a:lt1>
      <a:dk2>
        <a:srgbClr val="1F497D"/>
      </a:dk2>
      <a:lt2>
        <a:srgbClr val="EEECE1"/>
      </a:lt2>
      <a:accent1>
        <a:srgbClr val="FFC600"/>
      </a:accent1>
      <a:accent2>
        <a:srgbClr val="FFDA53"/>
      </a:accent2>
      <a:accent3>
        <a:srgbClr val="FF522B"/>
      </a:accent3>
      <a:accent4>
        <a:srgbClr val="FF7F61"/>
      </a:accent4>
      <a:accent5>
        <a:srgbClr val="FF0093"/>
      </a:accent5>
      <a:accent6>
        <a:srgbClr val="FF43A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TotalTime>
  <Words>1433</Words>
  <Application>Microsoft Office PowerPoint</Application>
  <PresentationFormat>On-screen Show (4:3)</PresentationFormat>
  <Paragraphs>91</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Gotham Bold</vt:lpstr>
      <vt:lpstr>UCS_color_theme_warm</vt:lpstr>
      <vt:lpstr>PowerPoint Presentation</vt:lpstr>
      <vt:lpstr>Approach</vt:lpstr>
      <vt:lpstr>Key Finding: The transition away from coal has fundamentally shifted our nation’s electricity system, and the trend continues, with vulnerable coal plants especially in the Southeast.</vt:lpstr>
      <vt:lpstr>Coal Generating Units in 2008</vt:lpstr>
      <vt:lpstr>Coal Generating Units in 2016</vt:lpstr>
      <vt:lpstr>Looking Ahead…</vt:lpstr>
      <vt:lpstr>Key Finding: 38 percent of operating coal capacity is facing or may face retirement, including 51 GW already announced for retirement or possible conversion, and 57 GW that we identified as uneconomic compared to existing natural gas.</vt:lpstr>
      <vt:lpstr>Economic Stress Test Results</vt:lpstr>
      <vt:lpstr>PowerPoint Presentation</vt:lpstr>
      <vt:lpstr>Sensitivity Analysis</vt:lpstr>
      <vt:lpstr>PowerPoint Presentation</vt:lpstr>
      <vt:lpstr>PowerPoint Presentation</vt:lpstr>
      <vt:lpstr>LANSING, MI </vt:lpstr>
      <vt:lpstr>PowerPoint Presentation</vt:lpstr>
      <vt:lpstr>PowerPoint Presentation</vt:lpstr>
      <vt:lpstr>Implications &amp;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Richardson</dc:creator>
  <cp:lastModifiedBy>Chris Bliss</cp:lastModifiedBy>
  <cp:revision>29</cp:revision>
  <dcterms:created xsi:type="dcterms:W3CDTF">2017-09-07T14:03:38Z</dcterms:created>
  <dcterms:modified xsi:type="dcterms:W3CDTF">2017-11-13T20:18:07Z</dcterms:modified>
</cp:coreProperties>
</file>